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2"/>
  </p:notesMasterIdLst>
  <p:handoutMasterIdLst>
    <p:handoutMasterId r:id="rId33"/>
  </p:handoutMasterIdLst>
  <p:sldIdLst>
    <p:sldId id="256" r:id="rId9"/>
    <p:sldId id="257" r:id="rId10"/>
    <p:sldId id="317" r:id="rId11"/>
    <p:sldId id="322" r:id="rId12"/>
    <p:sldId id="319" r:id="rId13"/>
    <p:sldId id="331" r:id="rId14"/>
    <p:sldId id="332" r:id="rId15"/>
    <p:sldId id="341" r:id="rId16"/>
    <p:sldId id="318" r:id="rId17"/>
    <p:sldId id="321" r:id="rId18"/>
    <p:sldId id="342" r:id="rId19"/>
    <p:sldId id="328" r:id="rId20"/>
    <p:sldId id="334" r:id="rId21"/>
    <p:sldId id="329" r:id="rId22"/>
    <p:sldId id="333" r:id="rId23"/>
    <p:sldId id="335" r:id="rId24"/>
    <p:sldId id="336" r:id="rId25"/>
    <p:sldId id="337" r:id="rId26"/>
    <p:sldId id="338" r:id="rId27"/>
    <p:sldId id="339" r:id="rId28"/>
    <p:sldId id="266" r:id="rId29"/>
    <p:sldId id="267" r:id="rId30"/>
    <p:sldId id="268" r:id="rId31"/>
  </p:sldIdLst>
  <p:sldSz cx="9144000" cy="6858000" type="screen4x3"/>
  <p:notesSz cx="6858000" cy="9144000"/>
  <p:embeddedFontLst>
    <p:embeddedFont>
      <p:font typeface="Calibri" pitchFamily="34" charset="0"/>
      <p:regular r:id="rId34"/>
      <p:bold r:id="rId35"/>
      <p:italic r:id="rId36"/>
      <p:boldItalic r:id="rId37"/>
    </p:embeddedFont>
    <p:embeddedFont>
      <p:font typeface="Georgia" pitchFamily="18" charset="0"/>
      <p:regular r:id="rId38"/>
      <p:bold r:id="rId39"/>
      <p:italic r:id="rId40"/>
      <p:boldItalic r:id="rId41"/>
    </p:embeddedFont>
    <p:embeddedFont>
      <p:font typeface="Candara" pitchFamily="34" charset="0"/>
      <p:regular r:id="rId42"/>
      <p:bold r:id="rId43"/>
      <p:italic r:id="rId44"/>
      <p:boldItalic r:id="rId45"/>
    </p:embeddedFont>
    <p:embeddedFont>
      <p:font typeface="ＭＳ Ｐゴシック" pitchFamily="34" charset="-128"/>
      <p:regular r:id="rId46"/>
    </p:embeddedFont>
    <p:embeddedFont>
      <p:font typeface="Verdana"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1" clrIdx="0">
    <p:extLst>
      <p:ext uri="{19B8F6BF-5375-455C-9EA6-DF929625EA0E}">
        <p15:presenceInfo xmlns:p15="http://schemas.microsoft.com/office/powerpoint/2012/main" xmlns="" userId="S-1-5-21-1531082355-734649621-3782574898-2293609" providerId="AD"/>
      </p:ext>
    </p:extLst>
  </p:cmAuthor>
  <p:cmAuthor id="2" name="Acharya, Tanmaya" initials="AT" lastIdx="1"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2238" autoAdjust="0"/>
  </p:normalViewPr>
  <p:slideViewPr>
    <p:cSldViewPr snapToGrid="0" showGuides="1">
      <p:cViewPr>
        <p:scale>
          <a:sx n="66" d="100"/>
          <a:sy n="66" d="100"/>
        </p:scale>
        <p:origin x="-148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38" d="100"/>
          <a:sy n="38" d="100"/>
        </p:scale>
        <p:origin x="2213" y="38"/>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6.fntdata"/><Relationship Id="rId21" Type="http://schemas.openxmlformats.org/officeDocument/2006/relationships/slide" Target="slides/slide13.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Networking services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route53/"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ws.amazon.com/vpc/"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fontScale="77500" lnSpcReduction="20000"/>
          </a:bodyPr>
          <a:lstStyle/>
          <a:p>
            <a:r>
              <a:rPr lang="en-US" sz="1000" b="1" kern="1200" dirty="0">
                <a:solidFill>
                  <a:schemeClr val="tx1"/>
                </a:solidFill>
                <a:effectLst/>
                <a:latin typeface="Arial" panose="020B0604020202020204" pitchFamily="34" charset="0"/>
                <a:ea typeface="+mn-ea"/>
                <a:cs typeface="Arial" pitchFamily="34" charset="0"/>
              </a:rPr>
              <a:t>  Follow the Steps to create Subnetmask</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8 :  Click on subnetmask link in VPC dashboard and click on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Create subnet button.</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9 :  provide the details to create a public subnet and click on create button</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VPC – Your Custom VPC , you created</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r>
              <a:rPr lang="en-US" sz="1000" b="1" kern="1200" dirty="0" smtClean="0">
                <a:solidFill>
                  <a:schemeClr val="tx1"/>
                </a:solidFill>
                <a:effectLst/>
                <a:latin typeface="Arial" panose="020B0604020202020204" pitchFamily="34" charset="0"/>
                <a:ea typeface="+mn-ea"/>
                <a:cs typeface="Arial" pitchFamily="34" charset="0"/>
              </a:rPr>
              <a:t>Availability </a:t>
            </a:r>
            <a:r>
              <a:rPr lang="en-US" sz="1000" b="1" kern="1200" dirty="0">
                <a:solidFill>
                  <a:schemeClr val="tx1"/>
                </a:solidFill>
                <a:effectLst/>
                <a:latin typeface="Arial" panose="020B0604020202020204" pitchFamily="34" charset="0"/>
                <a:ea typeface="+mn-ea"/>
                <a:cs typeface="Arial" pitchFamily="34" charset="0"/>
              </a:rPr>
              <a:t>Zone – Select 1 from drop down list</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IPV4 CIDR block -  10.0.1.0/24</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Name tag – As per CIDR block give</a:t>
            </a:r>
            <a:endParaRPr lang="en-US" sz="1000" kern="1200" dirty="0">
              <a:solidFill>
                <a:schemeClr val="tx1"/>
              </a:solidFill>
              <a:effectLst/>
              <a:latin typeface="Arial" panose="020B0604020202020204" pitchFamily="34" charset="0"/>
              <a:ea typeface="+mn-ea"/>
              <a:cs typeface="Arial" pitchFamily="34" charset="0"/>
            </a:endParaRP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10 :  </a:t>
            </a:r>
            <a:r>
              <a:rPr lang="en-US" sz="1000" kern="1200" dirty="0" smtClean="0">
                <a:solidFill>
                  <a:schemeClr val="tx1"/>
                </a:solidFill>
                <a:effectLst/>
                <a:latin typeface="Arial" panose="020B0604020202020204" pitchFamily="34" charset="0"/>
                <a:ea typeface="+mn-ea"/>
                <a:cs typeface="Arial" pitchFamily="34" charset="0"/>
              </a:rPr>
              <a:t>Repeated </a:t>
            </a:r>
            <a:r>
              <a:rPr lang="en-US" sz="1000" kern="1200" dirty="0">
                <a:solidFill>
                  <a:schemeClr val="tx1"/>
                </a:solidFill>
                <a:effectLst/>
                <a:latin typeface="Arial" panose="020B0604020202020204" pitchFamily="34" charset="0"/>
                <a:ea typeface="+mn-ea"/>
                <a:cs typeface="Arial" pitchFamily="34" charset="0"/>
              </a:rPr>
              <a:t>step 8 and 9 to create a private subnet in different AZ(ap-southeast-1c).</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11 :  </a:t>
            </a:r>
            <a:r>
              <a:rPr lang="en-US" sz="1000" kern="1200" dirty="0" smtClean="0">
                <a:solidFill>
                  <a:schemeClr val="tx1"/>
                </a:solidFill>
                <a:effectLst/>
                <a:latin typeface="Arial" panose="020B0604020202020204" pitchFamily="34" charset="0"/>
                <a:ea typeface="+mn-ea"/>
                <a:cs typeface="Arial" pitchFamily="34" charset="0"/>
              </a:rPr>
              <a:t>Repeat </a:t>
            </a:r>
            <a:r>
              <a:rPr lang="en-US" sz="1000" kern="1200" dirty="0">
                <a:solidFill>
                  <a:schemeClr val="tx1"/>
                </a:solidFill>
                <a:effectLst/>
                <a:latin typeface="Arial" panose="020B0604020202020204" pitchFamily="34" charset="0"/>
                <a:ea typeface="+mn-ea"/>
                <a:cs typeface="Arial" pitchFamily="34" charset="0"/>
              </a:rPr>
              <a:t>step 8 and 9 to create a public subnet in different AZ(ap-southeast-1c).</a:t>
            </a: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11 :  View all the subnets</a:t>
            </a:r>
            <a:endParaRPr lang="en-US" sz="1000" kern="1200" dirty="0">
              <a:solidFill>
                <a:schemeClr val="tx1"/>
              </a:solidFill>
              <a:effectLst/>
              <a:latin typeface="Arial" panose="020B0604020202020204" pitchFamily="34" charset="0"/>
              <a:ea typeface="+mn-ea"/>
              <a:cs typeface="Arial" pitchFamily="34" charset="0"/>
            </a:endParaRPr>
          </a:p>
          <a:p>
            <a:r>
              <a:rPr lang="en-US" sz="1000" kern="1200" dirty="0">
                <a:solidFill>
                  <a:schemeClr val="tx1"/>
                </a:solidFill>
                <a:effectLst/>
                <a:latin typeface="Arial" panose="020B0604020202020204" pitchFamily="34" charset="0"/>
                <a:ea typeface="+mn-ea"/>
                <a:cs typeface="Arial" pitchFamily="34" charset="0"/>
              </a:rPr>
              <a:t> </a:t>
            </a:r>
          </a:p>
          <a:p>
            <a:r>
              <a:rPr lang="en-US" sz="1000" b="1" kern="1200" dirty="0">
                <a:solidFill>
                  <a:schemeClr val="tx1"/>
                </a:solidFill>
                <a:effectLst/>
                <a:latin typeface="Arial" panose="020B0604020202020204" pitchFamily="34" charset="0"/>
                <a:ea typeface="+mn-ea"/>
                <a:cs typeface="Arial" pitchFamily="34" charset="0"/>
              </a:rPr>
              <a:t>Follow the Steps to create Internet gateway</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12 :  Click on Internet gateway from VPC dashboard and  “choose one” option</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13 : provide a tag name for </a:t>
            </a:r>
            <a:r>
              <a:rPr lang="en-US" sz="1000" b="1" kern="1200" dirty="0" smtClean="0">
                <a:solidFill>
                  <a:schemeClr val="tx1"/>
                </a:solidFill>
                <a:effectLst/>
                <a:latin typeface="Arial" panose="020B0604020202020204" pitchFamily="34" charset="0"/>
                <a:ea typeface="+mn-ea"/>
                <a:cs typeface="Arial" pitchFamily="34" charset="0"/>
              </a:rPr>
              <a:t>Internet gateway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14 :  Go to Action and Attach to Custom VPC</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Follow the Steps to create Route table</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15 : </a:t>
            </a:r>
            <a:r>
              <a:rPr lang="en-US" sz="1000" kern="1200" dirty="0">
                <a:solidFill>
                  <a:schemeClr val="tx1"/>
                </a:solidFill>
                <a:effectLst/>
                <a:latin typeface="Arial" panose="020B0604020202020204" pitchFamily="34" charset="0"/>
                <a:ea typeface="+mn-ea"/>
                <a:cs typeface="Arial" pitchFamily="34" charset="0"/>
              </a:rPr>
              <a:t>Go to route tables option on the left pane , click create route </a:t>
            </a:r>
          </a:p>
          <a:p>
            <a:r>
              <a:rPr lang="en-US" sz="1000" b="1" kern="1200" dirty="0">
                <a:solidFill>
                  <a:schemeClr val="tx1"/>
                </a:solidFill>
                <a:effectLst/>
                <a:latin typeface="Arial" panose="020B0604020202020204" pitchFamily="34" charset="0"/>
                <a:ea typeface="+mn-ea"/>
                <a:cs typeface="Arial" pitchFamily="34" charset="0"/>
              </a:rPr>
              <a:t>                 </a:t>
            </a:r>
            <a:r>
              <a:rPr lang="en-US" sz="1000" kern="1200" dirty="0">
                <a:solidFill>
                  <a:schemeClr val="tx1"/>
                </a:solidFill>
                <a:effectLst/>
                <a:latin typeface="Arial" panose="020B0604020202020204" pitchFamily="34" charset="0"/>
                <a:ea typeface="+mn-ea"/>
                <a:cs typeface="Arial" pitchFamily="34" charset="0"/>
              </a:rPr>
              <a:t>table, select your VPC and click create.</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16 : Select the route table and associate it with your subnet which has to be made </a:t>
            </a:r>
            <a:r>
              <a:rPr lang="en-US" sz="1000" kern="1200" dirty="0" smtClean="0">
                <a:solidFill>
                  <a:schemeClr val="tx1"/>
                </a:solidFill>
                <a:effectLst/>
                <a:latin typeface="Arial" panose="020B0604020202020204" pitchFamily="34" charset="0"/>
                <a:ea typeface="+mn-ea"/>
                <a:cs typeface="Arial" pitchFamily="34" charset="0"/>
              </a:rPr>
              <a:t>public.</a:t>
            </a:r>
            <a:endParaRPr lang="en-US" sz="1000" kern="1200" dirty="0">
              <a:solidFill>
                <a:schemeClr val="tx1"/>
              </a:solidFill>
              <a:effectLst/>
              <a:latin typeface="Arial" panose="020B0604020202020204" pitchFamily="34" charset="0"/>
              <a:ea typeface="+mn-ea"/>
              <a:cs typeface="Arial" pitchFamily="34" charset="0"/>
            </a:endParaRP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17 : Route tables entry </a:t>
            </a:r>
            <a:r>
              <a:rPr lang="en-US" sz="1000" kern="1200" dirty="0" smtClean="0">
                <a:solidFill>
                  <a:schemeClr val="tx1"/>
                </a:solidFill>
                <a:effectLst/>
                <a:latin typeface="Arial" panose="020B0604020202020204" pitchFamily="34" charset="0"/>
                <a:ea typeface="+mn-ea"/>
                <a:cs typeface="Arial" pitchFamily="34" charset="0"/>
              </a:rPr>
              <a:t>should </a:t>
            </a:r>
            <a:r>
              <a:rPr lang="en-US" sz="1000" kern="1200" dirty="0">
                <a:solidFill>
                  <a:schemeClr val="tx1"/>
                </a:solidFill>
                <a:effectLst/>
                <a:latin typeface="Arial" panose="020B0604020202020204" pitchFamily="34" charset="0"/>
                <a:ea typeface="+mn-ea"/>
                <a:cs typeface="Arial" pitchFamily="34" charset="0"/>
              </a:rPr>
              <a:t>have 0.0.0.0/0 as destination and internet gateway as target.</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18 : Now you will be able to connect the ec2 instances launched in the public subnet (10.0.1.0/24) using the public ip or an </a:t>
            </a:r>
            <a:r>
              <a:rPr lang="en-US" sz="1000" kern="1200" dirty="0" smtClean="0">
                <a:solidFill>
                  <a:schemeClr val="tx1"/>
                </a:solidFill>
                <a:effectLst/>
                <a:latin typeface="Arial" panose="020B0604020202020204" pitchFamily="34" charset="0"/>
                <a:ea typeface="+mn-ea"/>
                <a:cs typeface="Arial" pitchFamily="34" charset="0"/>
              </a:rPr>
              <a:t>elastic </a:t>
            </a:r>
            <a:r>
              <a:rPr lang="en-US" sz="1000" kern="1200" dirty="0">
                <a:solidFill>
                  <a:schemeClr val="tx1"/>
                </a:solidFill>
                <a:effectLst/>
                <a:latin typeface="Arial" panose="020B0604020202020204" pitchFamily="34" charset="0"/>
                <a:ea typeface="+mn-ea"/>
                <a:cs typeface="Arial" pitchFamily="34" charset="0"/>
              </a:rPr>
              <a:t>ip</a:t>
            </a: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kern="1200" dirty="0">
                <a:solidFill>
                  <a:schemeClr val="tx1"/>
                </a:solidFill>
                <a:effectLst/>
                <a:latin typeface="Arial" panose="020B0604020202020204" pitchFamily="34" charset="0"/>
                <a:ea typeface="+mn-ea"/>
                <a:cs typeface="Arial" pitchFamily="34" charset="0"/>
              </a:rPr>
              <a:t>     	    </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86655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Arial" panose="020B0604020202020204" pitchFamily="34" charset="0"/>
                <a:ea typeface="+mn-ea"/>
                <a:cs typeface="Arial" pitchFamily="34" charset="0"/>
              </a:rPr>
              <a:t>Scalable Domain Name System</a:t>
            </a:r>
            <a:endParaRPr lang="en-US" sz="1000" b="0" i="0" kern="1200" dirty="0">
              <a:solidFill>
                <a:schemeClr val="tx1"/>
              </a:solidFill>
              <a:effectLst/>
              <a:latin typeface="Arial" panose="020B0604020202020204" pitchFamily="34" charset="0"/>
              <a:ea typeface="+mn-ea"/>
              <a:cs typeface="Arial" pitchFamily="34" charset="0"/>
            </a:endParaRPr>
          </a:p>
          <a:p>
            <a:r>
              <a:rPr lang="en-US" sz="1000" b="0" i="0" u="none" strike="noStrike" kern="1200" dirty="0">
                <a:solidFill>
                  <a:schemeClr val="tx1"/>
                </a:solidFill>
                <a:effectLst/>
                <a:latin typeface="Arial" panose="020B0604020202020204" pitchFamily="34" charset="0"/>
                <a:ea typeface="+mn-ea"/>
                <a:cs typeface="Arial" pitchFamily="34" charset="0"/>
                <a:hlinkClick r:id="rId3"/>
              </a:rPr>
              <a:t>Amazon Route 53</a:t>
            </a:r>
            <a:r>
              <a:rPr lang="en-US" sz="1000" b="0" i="0" kern="1200" dirty="0">
                <a:solidFill>
                  <a:schemeClr val="tx1"/>
                </a:solidFill>
                <a:effectLst/>
                <a:latin typeface="Arial" panose="020B0604020202020204" pitchFamily="34" charset="0"/>
                <a:ea typeface="+mn-ea"/>
                <a:cs typeface="Arial" pitchFamily="34" charset="0"/>
              </a:rPr>
              <a:t> is a highly available and scalable cloud Domain Name System (DNS) web service. It is designed to give developers and businesses an extremely reliable and cost effective way to route end users to Internet applications by translating names like www.example.com into the numeric IP addresses like 192.0.2.1 that computers use to connect to each other.</a:t>
            </a:r>
          </a:p>
          <a:p>
            <a:endParaRPr lang="en-US" dirty="0"/>
          </a:p>
        </p:txBody>
      </p:sp>
    </p:spTree>
    <p:extLst>
      <p:ext uri="{BB962C8B-B14F-4D97-AF65-F5344CB8AC3E}">
        <p14:creationId xmlns:p14="http://schemas.microsoft.com/office/powerpoint/2010/main" val="205126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lnSpcReduction="10000"/>
          </a:bodyPr>
          <a:lstStyle/>
          <a:p>
            <a:r>
              <a:rPr lang="en-US" sz="1000" b="0" i="0" kern="1200" dirty="0">
                <a:solidFill>
                  <a:schemeClr val="tx1"/>
                </a:solidFill>
                <a:effectLst/>
                <a:latin typeface="Arial" panose="020B0604020202020204" pitchFamily="34" charset="0"/>
                <a:ea typeface="+mn-ea"/>
                <a:cs typeface="Arial" pitchFamily="34" charset="0"/>
              </a:rPr>
              <a:t>A user opens a web browser, enters www.example.com in the address bar, and presses Enter.</a:t>
            </a:r>
          </a:p>
          <a:p>
            <a:r>
              <a:rPr lang="en-US" sz="1000" b="0" i="0" kern="1200" dirty="0">
                <a:solidFill>
                  <a:schemeClr val="tx1"/>
                </a:solidFill>
                <a:effectLst/>
                <a:latin typeface="Arial" panose="020B0604020202020204" pitchFamily="34" charset="0"/>
                <a:ea typeface="+mn-ea"/>
                <a:cs typeface="Arial" pitchFamily="34" charset="0"/>
              </a:rPr>
              <a:t>The request for www.example.com is routed to a DNS resolver, which is typically managed by the user's Internet service provider (ISP), such as a cable Internet provider, a DSL broadband provider, or a corporate network.</a:t>
            </a:r>
          </a:p>
          <a:p>
            <a:r>
              <a:rPr lang="en-US" sz="1000" b="0" i="0" kern="1200" dirty="0">
                <a:solidFill>
                  <a:schemeClr val="tx1"/>
                </a:solidFill>
                <a:effectLst/>
                <a:latin typeface="Arial" panose="020B0604020202020204" pitchFamily="34" charset="0"/>
                <a:ea typeface="+mn-ea"/>
                <a:cs typeface="Arial" pitchFamily="34" charset="0"/>
              </a:rPr>
              <a:t>The DNS resolver for the ISP forwards the request for www.example.com to a DNS root name server.</a:t>
            </a:r>
          </a:p>
          <a:p>
            <a:r>
              <a:rPr lang="en-US" sz="1000" b="0" i="0" kern="1200" dirty="0">
                <a:solidFill>
                  <a:schemeClr val="tx1"/>
                </a:solidFill>
                <a:effectLst/>
                <a:latin typeface="Arial" panose="020B0604020202020204" pitchFamily="34" charset="0"/>
                <a:ea typeface="+mn-ea"/>
                <a:cs typeface="Arial" pitchFamily="34" charset="0"/>
              </a:rPr>
              <a:t>The DNS resolver for the ISP forwards the request for www.example.com again, this time to one of the TLD name servers for .com domains. The name server for .com domains responds to the request with the names of the four Amazon Route 53 name servers that are associated with the example.com domain.</a:t>
            </a:r>
          </a:p>
          <a:p>
            <a:r>
              <a:rPr lang="en-US" sz="1000" b="0" i="0" kern="1200" dirty="0">
                <a:solidFill>
                  <a:schemeClr val="tx1"/>
                </a:solidFill>
                <a:effectLst/>
                <a:latin typeface="Arial" panose="020B0604020202020204" pitchFamily="34" charset="0"/>
                <a:ea typeface="+mn-ea"/>
                <a:cs typeface="Arial" pitchFamily="34" charset="0"/>
              </a:rPr>
              <a:t>The DNS resolver for the ISP chooses an Amazon Route 53 name server and forwards the request for www.example.com to that name server.</a:t>
            </a:r>
          </a:p>
          <a:p>
            <a:r>
              <a:rPr lang="en-US" sz="1000" b="0" i="0" kern="1200" dirty="0">
                <a:solidFill>
                  <a:schemeClr val="tx1"/>
                </a:solidFill>
                <a:effectLst/>
                <a:latin typeface="Arial" panose="020B0604020202020204" pitchFamily="34" charset="0"/>
                <a:ea typeface="+mn-ea"/>
                <a:cs typeface="Arial" pitchFamily="34" charset="0"/>
              </a:rPr>
              <a:t>The Amazon Route 53 name server looks in the example.com hosted zone for the www.example.com record, gets the associated value, such as the IP address for a web server, 192.0.2.44, and returns the IP address to the DNS resolver.</a:t>
            </a:r>
          </a:p>
          <a:p>
            <a:r>
              <a:rPr lang="en-US" sz="1000" b="0" i="0" kern="1200" dirty="0">
                <a:solidFill>
                  <a:schemeClr val="tx1"/>
                </a:solidFill>
                <a:effectLst/>
                <a:latin typeface="Arial" panose="020B0604020202020204" pitchFamily="34" charset="0"/>
                <a:ea typeface="+mn-ea"/>
                <a:cs typeface="Arial" pitchFamily="34" charset="0"/>
              </a:rPr>
              <a:t>The DNS resolver for the ISP finally has the IP address that the user needs. The resolver returns that value to the web browser. The DNS resolver also caches (stores) the IP address for example.com for an amount of time that you specify so that it can respond more quickly the next time someone browses to example.com. For more information, see time to live (TTL).</a:t>
            </a:r>
          </a:p>
          <a:p>
            <a:r>
              <a:rPr lang="en-US" sz="1000" b="0" i="0" kern="1200" dirty="0">
                <a:solidFill>
                  <a:schemeClr val="tx1"/>
                </a:solidFill>
                <a:effectLst/>
                <a:latin typeface="Arial" panose="020B0604020202020204" pitchFamily="34" charset="0"/>
                <a:ea typeface="+mn-ea"/>
                <a:cs typeface="Arial" pitchFamily="34" charset="0"/>
              </a:rPr>
              <a:t>The web browser sends a request for www.example.com to the IP address that it got from the DNS resolver. This is where your content is, for example, a web server running on an Amazon EC2 instance or an Amazon S3 bucket that's configured as a website endpoint.</a:t>
            </a:r>
          </a:p>
          <a:p>
            <a:r>
              <a:rPr lang="en-US" sz="1000" b="0" i="0" kern="1200" dirty="0">
                <a:solidFill>
                  <a:schemeClr val="tx1"/>
                </a:solidFill>
                <a:effectLst/>
                <a:latin typeface="Arial" panose="020B0604020202020204" pitchFamily="34" charset="0"/>
                <a:ea typeface="+mn-ea"/>
                <a:cs typeface="Arial" pitchFamily="34" charset="0"/>
              </a:rPr>
              <a:t>The web server or other resource at 192.0.2.44 returns the web page for www.example.com to the web browser, and the web browser displays the page.</a:t>
            </a:r>
            <a:br>
              <a:rPr lang="en-US" sz="1000" b="0" i="0" kern="1200" dirty="0">
                <a:solidFill>
                  <a:schemeClr val="tx1"/>
                </a:solidFill>
                <a:effectLst/>
                <a:latin typeface="Arial" panose="020B0604020202020204" pitchFamily="34" charset="0"/>
                <a:ea typeface="+mn-ea"/>
                <a:cs typeface="Arial" pitchFamily="34" charset="0"/>
              </a:rPr>
            </a:br>
            <a:endParaRPr lang="en-US" sz="1000" b="0" i="0" kern="1200" dirty="0">
              <a:solidFill>
                <a:schemeClr val="tx1"/>
              </a:solidFill>
              <a:effectLst/>
              <a:latin typeface="Arial" panose="020B0604020202020204" pitchFamily="34" charset="0"/>
              <a:ea typeface="+mn-ea"/>
              <a:cs typeface="Arial" pitchFamily="34" charset="0"/>
            </a:endParaRPr>
          </a:p>
          <a:p>
            <a:endParaRPr lang="en-US" dirty="0"/>
          </a:p>
        </p:txBody>
      </p:sp>
    </p:spTree>
    <p:extLst>
      <p:ext uri="{BB962C8B-B14F-4D97-AF65-F5344CB8AC3E}">
        <p14:creationId xmlns:p14="http://schemas.microsoft.com/office/powerpoint/2010/main" val="295091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3398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anose="020B0604020202020204" pitchFamily="34" charset="0"/>
                <a:ea typeface="+mn-ea"/>
                <a:cs typeface="Arial" pitchFamily="34" charset="0"/>
              </a:rPr>
              <a:t>AWS Direct Connect lets you establish a dedicated network connection between your network and one of the AWS Direct Connect locations. Using industry standard 802.1q VLANs, this dedicated connection can be partitioned into multiple virtual interfaces. This allows you to use the same connection to access public resources such as objects stored in Amazon S3 using public IP address space, and private resources such as Amazon EC2 instances running within an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Amazon Virtual Private Cloud (VPC)</a:t>
            </a:r>
            <a:r>
              <a:rPr lang="en-US" sz="1000" b="0" i="0" kern="1200" dirty="0">
                <a:solidFill>
                  <a:schemeClr val="tx1"/>
                </a:solidFill>
                <a:effectLst/>
                <a:latin typeface="Arial" panose="020B0604020202020204" pitchFamily="34" charset="0"/>
                <a:ea typeface="+mn-ea"/>
                <a:cs typeface="Arial" pitchFamily="34" charset="0"/>
              </a:rPr>
              <a:t> using private IP space, while maintaining network separation between the public and private environments. Virtual interfaces can be reconfigured at any time to meet your changing needs.</a:t>
            </a:r>
            <a:endParaRPr lang="en-US" dirty="0"/>
          </a:p>
        </p:txBody>
      </p:sp>
    </p:spTree>
    <p:extLst>
      <p:ext uri="{BB962C8B-B14F-4D97-AF65-F5344CB8AC3E}">
        <p14:creationId xmlns:p14="http://schemas.microsoft.com/office/powerpoint/2010/main" val="4183713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Create a </a:t>
            </a:r>
            <a:r>
              <a:rPr lang="en-US" sz="1000" b="0" i="1" kern="1200" dirty="0">
                <a:solidFill>
                  <a:schemeClr val="tx1"/>
                </a:solidFill>
                <a:effectLst/>
                <a:latin typeface="Arial" panose="020B0604020202020204" pitchFamily="34" charset="0"/>
                <a:ea typeface="+mn-ea"/>
                <a:cs typeface="Arial" pitchFamily="34" charset="0"/>
              </a:rPr>
              <a:t>connection</a:t>
            </a:r>
            <a:r>
              <a:rPr lang="en-US" sz="1000" b="0" i="0" kern="1200" dirty="0">
                <a:solidFill>
                  <a:schemeClr val="tx1"/>
                </a:solidFill>
                <a:effectLst/>
                <a:latin typeface="Arial" panose="020B0604020202020204" pitchFamily="34" charset="0"/>
                <a:ea typeface="+mn-ea"/>
                <a:cs typeface="Arial" pitchFamily="34" charset="0"/>
              </a:rPr>
              <a:t> in an AWS Direct Connect location to establish a network connection from your premises to an AWS region.</a:t>
            </a:r>
          </a:p>
          <a:p>
            <a:endParaRPr lang="en-US" sz="1000" b="0" i="0" kern="1200" dirty="0">
              <a:solidFill>
                <a:schemeClr val="tx1"/>
              </a:solidFill>
              <a:effectLst/>
              <a:latin typeface="Arial" panose="020B0604020202020204" pitchFamily="34" charset="0"/>
              <a:ea typeface="+mn-ea"/>
              <a:cs typeface="Arial" pitchFamily="34" charset="0"/>
            </a:endParaRPr>
          </a:p>
          <a:p>
            <a:endParaRPr lang="en-US" sz="1000" b="0" i="0" kern="1200" dirty="0">
              <a:solidFill>
                <a:schemeClr val="tx1"/>
              </a:solidFill>
              <a:effectLst/>
              <a:latin typeface="Arial" panose="020B0604020202020204" pitchFamily="34" charset="0"/>
              <a:ea typeface="+mn-ea"/>
              <a:cs typeface="Arial" pitchFamily="34" charset="0"/>
            </a:endParaRPr>
          </a:p>
          <a:p>
            <a:r>
              <a:rPr lang="en-US" sz="1000" b="1" i="0" kern="1200" dirty="0">
                <a:solidFill>
                  <a:schemeClr val="tx1"/>
                </a:solidFill>
                <a:effectLst/>
                <a:latin typeface="Arial" panose="020B0604020202020204" pitchFamily="34" charset="0"/>
                <a:ea typeface="+mn-ea"/>
                <a:cs typeface="Arial" pitchFamily="34" charset="0"/>
              </a:rPr>
              <a:t>Virtual Interface :-- </a:t>
            </a:r>
            <a:r>
              <a:rPr lang="en-US" sz="1000" b="0" i="0" kern="1200" dirty="0">
                <a:solidFill>
                  <a:schemeClr val="tx1"/>
                </a:solidFill>
                <a:effectLst/>
                <a:latin typeface="Arial" panose="020B0604020202020204" pitchFamily="34" charset="0"/>
                <a:ea typeface="+mn-ea"/>
                <a:cs typeface="Arial" pitchFamily="34" charset="0"/>
              </a:rPr>
              <a:t>Create a </a:t>
            </a:r>
            <a:r>
              <a:rPr lang="en-US" sz="1000" b="0" i="1" kern="1200" dirty="0">
                <a:solidFill>
                  <a:schemeClr val="tx1"/>
                </a:solidFill>
                <a:effectLst/>
                <a:latin typeface="Arial" panose="020B0604020202020204" pitchFamily="34" charset="0"/>
                <a:ea typeface="+mn-ea"/>
                <a:cs typeface="Arial" pitchFamily="34" charset="0"/>
              </a:rPr>
              <a:t>virtual interface</a:t>
            </a:r>
            <a:r>
              <a:rPr lang="en-US" sz="1000" b="0" i="0" kern="1200" dirty="0">
                <a:solidFill>
                  <a:schemeClr val="tx1"/>
                </a:solidFill>
                <a:effectLst/>
                <a:latin typeface="Arial" panose="020B0604020202020204" pitchFamily="34" charset="0"/>
                <a:ea typeface="+mn-ea"/>
                <a:cs typeface="Arial" pitchFamily="34" charset="0"/>
              </a:rPr>
              <a:t> to enable access to AWS services. A public virtual interface enables access to public-facing services, such as Amazon S3. A private virtual interface enables access to your VPC</a:t>
            </a:r>
            <a:endParaRPr lang="en-US" dirty="0"/>
          </a:p>
        </p:txBody>
      </p:sp>
    </p:spTree>
    <p:extLst>
      <p:ext uri="{BB962C8B-B14F-4D97-AF65-F5344CB8AC3E}">
        <p14:creationId xmlns:p14="http://schemas.microsoft.com/office/powerpoint/2010/main" val="1310782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000" dirty="0" smtClean="0">
                <a:latin typeface="Verdana" panose="020B0604030504040204" pitchFamily="34" charset="0"/>
                <a:ea typeface="Verdana" panose="020B0604030504040204" pitchFamily="34" charset="0"/>
                <a:cs typeface="Verdana" panose="020B0604030504040204" pitchFamily="34" charset="0"/>
              </a:rPr>
              <a:t>It is a global content delivery network (CDN) service that securely delivers data, videos, applications, and APIs to your viewers with low latency and high transfer speeds..</a:t>
            </a:r>
          </a:p>
          <a:p>
            <a:pPr marL="0" indent="0">
              <a:buNone/>
            </a:pPr>
            <a:endParaRPr lang="en-US" alt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Amazon CloudFront is a highly secure CDN that provides both network and application level protection. .  </a:t>
            </a:r>
          </a:p>
          <a:p>
            <a:endParaRPr lang="en-US" dirty="0"/>
          </a:p>
        </p:txBody>
      </p:sp>
    </p:spTree>
    <p:extLst>
      <p:ext uri="{BB962C8B-B14F-4D97-AF65-F5344CB8AC3E}">
        <p14:creationId xmlns:p14="http://schemas.microsoft.com/office/powerpoint/2010/main" val="2317693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664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49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a:t>Amazon VPC</a:t>
            </a:r>
          </a:p>
          <a:p>
            <a:pPr lvl="1"/>
            <a:r>
              <a:rPr lang="en-US" dirty="0"/>
              <a:t>Amazon Route 53</a:t>
            </a:r>
          </a:p>
          <a:p>
            <a:pPr lvl="1"/>
            <a:r>
              <a:rPr lang="en-US" sz="1050" dirty="0"/>
              <a:t>AWS Direct connect</a:t>
            </a:r>
          </a:p>
          <a:p>
            <a:pPr lvl="1"/>
            <a:r>
              <a:rPr lang="en-US" dirty="0"/>
              <a:t>Amazon CloudFront</a:t>
            </a: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Amazon Route 53</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t>Amazon VPC</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t>Amazon Cloudfront</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Option 1 </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AWS networking products enable you to isolate your cloud infrastructure, scale your request handling capacity, and connect your physical network to your private virtual network.</a:t>
            </a:r>
          </a:p>
          <a:p>
            <a:r>
              <a:rPr lang="en-US" sz="1000" b="0" i="0" kern="1200" dirty="0">
                <a:solidFill>
                  <a:schemeClr val="tx1"/>
                </a:solidFill>
                <a:effectLst/>
                <a:latin typeface="Arial" panose="020B0604020202020204" pitchFamily="34" charset="0"/>
                <a:ea typeface="+mn-ea"/>
                <a:cs typeface="Arial" pitchFamily="34" charset="0"/>
              </a:rPr>
              <a:t>AWS networking products work together to meet the needs of your application. For example, Elastic Load Balancing works with Amazon Virtual Private Cloud (VPC) to provide robust networking and security features.</a:t>
            </a:r>
          </a:p>
          <a:p>
            <a:endParaRPr lang="en-US"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You have complete control over your virtual networking environment, including selection of your own IP address range, creation of subnets, and configuration of route tables and network gateways. You can use both IPv4 and IPv6 in your VPC for secure and easy access to resources and applications.</a:t>
            </a:r>
            <a:br>
              <a:rPr lang="en-US" sz="1000" b="0" i="0" kern="1200" dirty="0">
                <a:solidFill>
                  <a:schemeClr val="tx1"/>
                </a:solidFill>
                <a:effectLst/>
                <a:latin typeface="Arial" panose="020B0604020202020204" pitchFamily="34" charset="0"/>
                <a:ea typeface="+mn-ea"/>
                <a:cs typeface="Arial" pitchFamily="34" charset="0"/>
              </a:rPr>
            </a:br>
            <a:endParaRPr lang="en-US" sz="1000" b="0" i="0"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You can easily customize the network configuration for your Amazon VPC. For example, you can create a public-facing subnet for your web servers that has access to the Internet, and place your backend systems such as databases or application servers in a private-facing subnet with no Internet access. You can leverage multiple layers of security, including security groups and network access control lists, to help control access to Amazon EC2 instances in each subnet.</a:t>
            </a:r>
          </a:p>
          <a:p>
            <a:r>
              <a:rPr lang="en-US" sz="1000" b="0" i="0" kern="1200" dirty="0">
                <a:solidFill>
                  <a:schemeClr val="tx1"/>
                </a:solidFill>
                <a:effectLst/>
                <a:latin typeface="Arial" panose="020B0604020202020204" pitchFamily="34" charset="0"/>
                <a:ea typeface="+mn-ea"/>
                <a:cs typeface="Arial" pitchFamily="34" charset="0"/>
              </a:rPr>
              <a:t>Additionally, you can create a Hardware Virtual Private Network (VPN) connection between your corporate data center and your VPC and leverage the AWS Cloud as an extension of your corporate data center.</a:t>
            </a:r>
          </a:p>
          <a:p>
            <a:endParaRPr lang="en-US" dirty="0"/>
          </a:p>
        </p:txBody>
      </p:sp>
    </p:spTree>
    <p:extLst>
      <p:ext uri="{BB962C8B-B14F-4D97-AF65-F5344CB8AC3E}">
        <p14:creationId xmlns:p14="http://schemas.microsoft.com/office/powerpoint/2010/main" val="419920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Verdana" panose="020B0604030504040204" pitchFamily="34" charset="0"/>
                <a:ea typeface="Verdana" panose="020B0604030504040204" pitchFamily="34" charset="0"/>
                <a:cs typeface="Verdana" panose="020B0604030504040204" pitchFamily="34" charset="0"/>
              </a:rPr>
              <a:t>For example, one can create a public-facing subnet for your web servers that has access to the Internet, and place your backend systems such as databases or application servers in a private-facing subnet with no Internet access</a:t>
            </a:r>
            <a:r>
              <a:rPr lang="en-US" sz="1050" dirty="0" smtClean="0">
                <a:latin typeface="Verdana" panose="020B0604030504040204" pitchFamily="34" charset="0"/>
                <a:ea typeface="Verdana" panose="020B0604030504040204" pitchFamily="34" charset="0"/>
                <a:cs typeface="Verdana" panose="020B0604030504040204" pitchFamily="34" charset="0"/>
              </a:rPr>
              <a:t>. </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One can apply multiple layers of security, including security groups and network access control lists, to help control access to Amazon EC2 instances in each subnet.</a:t>
            </a: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 One can store data in Amazon S3 and restrict access </a:t>
            </a:r>
          </a:p>
          <a:p>
            <a:pPr marL="0" indent="0">
              <a:buNone/>
            </a:pPr>
            <a:r>
              <a:rPr lang="en-US" sz="1000" dirty="0" smtClean="0">
                <a:latin typeface="Verdana" panose="020B0604030504040204" pitchFamily="34" charset="0"/>
                <a:ea typeface="Verdana" panose="020B0604030504040204" pitchFamily="34" charset="0"/>
                <a:cs typeface="Verdana" panose="020B0604030504040204" pitchFamily="34" charset="0"/>
              </a:rPr>
              <a:t>   so that it’s only accessible from instances in your VPC. </a:t>
            </a:r>
          </a:p>
          <a:p>
            <a:endParaRPr lang="en-US" dirty="0"/>
          </a:p>
        </p:txBody>
      </p:sp>
    </p:spTree>
    <p:extLst>
      <p:ext uri="{BB962C8B-B14F-4D97-AF65-F5344CB8AC3E}">
        <p14:creationId xmlns:p14="http://schemas.microsoft.com/office/powerpoint/2010/main" val="2411991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You can easily customize the network configuration for your Amazon VPC. For example, you can create a public-facing subnet for your web servers that has access to the Internet, and place your backend systems such as databases or application servers in a private-facing subnet with no Internet access. You can leverage multiple layers of security, including security groups and network access control lists, to help control access to Amazon EC2 instances in each subnet.</a:t>
            </a:r>
          </a:p>
          <a:p>
            <a:r>
              <a:rPr lang="en-US" sz="1000" b="0" i="0" kern="1200" dirty="0">
                <a:solidFill>
                  <a:schemeClr val="tx1"/>
                </a:solidFill>
                <a:effectLst/>
                <a:latin typeface="Arial" panose="020B0604020202020204" pitchFamily="34" charset="0"/>
                <a:ea typeface="+mn-ea"/>
                <a:cs typeface="Arial" pitchFamily="34" charset="0"/>
              </a:rPr>
              <a:t>Additionally, you can create a Hardware Virtual Private Network (VPN) connection between your corporate data center and your VPC and leverage the AWS Cloud as an extension of your corporate data center.</a:t>
            </a:r>
          </a:p>
          <a:p>
            <a:endParaRPr lang="en-US" dirty="0"/>
          </a:p>
        </p:txBody>
      </p:sp>
    </p:spTree>
    <p:extLst>
      <p:ext uri="{BB962C8B-B14F-4D97-AF65-F5344CB8AC3E}">
        <p14:creationId xmlns:p14="http://schemas.microsoft.com/office/powerpoint/2010/main" val="286782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one can launch instances into a publicly accessible subnet where he/she can send and receive traffic from the Internet.</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Private subnets can be used for instances that you do not want to be directly addressable from the Internet. Instances in a private subnet can access the Internet without exposing their private IP address .</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All traffic to and from instances in your VPC can be routed to your corporate datacenter over an industry standard, encrypted IPsec hardware VPN connection.</a:t>
            </a:r>
            <a:endParaRPr lang="en-US" dirty="0"/>
          </a:p>
        </p:txBody>
      </p:sp>
    </p:spTree>
    <p:extLst>
      <p:ext uri="{BB962C8B-B14F-4D97-AF65-F5344CB8AC3E}">
        <p14:creationId xmlns:p14="http://schemas.microsoft.com/office/powerpoint/2010/main" val="230736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You can create a VPC quickly and easily using the AWS Management Console. You can select one of the common network setups that best match your needs and press "Start VPC Wizard." Subnets, IP ranges, route tables, and security groups are automatically created for you so you can concentrate on creating the applications to run in your VPC.</a:t>
            </a:r>
            <a:endParaRPr lang="en-US" dirty="0"/>
          </a:p>
        </p:txBody>
      </p:sp>
    </p:spTree>
    <p:extLst>
      <p:ext uri="{BB962C8B-B14F-4D97-AF65-F5344CB8AC3E}">
        <p14:creationId xmlns:p14="http://schemas.microsoft.com/office/powerpoint/2010/main" val="110783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92500" lnSpcReduction="10000"/>
          </a:bodyPr>
          <a:lstStyle/>
          <a:p>
            <a:r>
              <a:rPr lang="en-US" sz="1000" b="0" i="0" kern="1200" dirty="0">
                <a:solidFill>
                  <a:schemeClr val="tx1"/>
                </a:solidFill>
                <a:effectLst/>
                <a:latin typeface="Arial" panose="020B0604020202020204" pitchFamily="34" charset="0"/>
                <a:ea typeface="+mn-ea"/>
                <a:cs typeface="Arial" pitchFamily="34" charset="0"/>
              </a:rPr>
              <a:t>Steps to create Custom VPC :</a:t>
            </a:r>
          </a:p>
          <a:p>
            <a:endParaRPr lang="en-US" sz="1000" b="0" i="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Follow the Steps to create Custom VPC</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Step1 :  After login in AWS choose the VPC under Networking Service.</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Step 2 :  From Dashboard click on   VPC link  and click on create VPC button</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Step 3 : Provide the details and Click on Create VPC button</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Name  - &lt;&lt;VPC name&gt;&gt;</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IPV4 CIDR block -  10.0.0.0/16</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IPV6 – will be default</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Tenancy - Default</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4 :  Click on Yes Create button and  see your VPC . (you can see the default root table is associated with your VPC , which brings local traffic.</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5 :  Go to Subnet section in VPC dashboard and check no Subnet is associated to your VPC</a:t>
            </a:r>
          </a:p>
          <a:p>
            <a:r>
              <a:rPr lang="en-US" sz="1000" kern="1200" dirty="0">
                <a:solidFill>
                  <a:schemeClr val="tx1"/>
                </a:solidFill>
                <a:effectLst/>
                <a:latin typeface="Arial" panose="020B0604020202020204" pitchFamily="34" charset="0"/>
                <a:ea typeface="+mn-ea"/>
                <a:cs typeface="Arial" pitchFamily="34" charset="0"/>
              </a:rPr>
              <a:t> </a:t>
            </a:r>
          </a:p>
          <a:p>
            <a:r>
              <a:rPr lang="en-US" sz="1000" b="1" kern="1200" dirty="0">
                <a:solidFill>
                  <a:schemeClr val="tx1"/>
                </a:solidFill>
                <a:effectLst/>
                <a:latin typeface="Arial" panose="020B0604020202020204" pitchFamily="34" charset="0"/>
                <a:ea typeface="+mn-ea"/>
                <a:cs typeface="Arial" pitchFamily="34" charset="0"/>
              </a:rPr>
              <a:t>  Follow the Steps to create Elastic IP address</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6 :  Click on Elastic IP link in VPC dash board and click on allocate new address button.</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Step 7 : Note the new IP address.</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r>
              <a:rPr lang="en-US" sz="1000" b="1" kern="1200" dirty="0">
                <a:solidFill>
                  <a:schemeClr val="tx1"/>
                </a:solidFill>
                <a:effectLst/>
                <a:latin typeface="Arial" panose="020B0604020202020204" pitchFamily="34" charset="0"/>
                <a:ea typeface="+mn-ea"/>
                <a:cs typeface="Arial" pitchFamily="34" charset="0"/>
              </a:rPr>
              <a:t> </a:t>
            </a:r>
            <a:endParaRPr lang="en-US" sz="1000" kern="1200" dirty="0">
              <a:solidFill>
                <a:schemeClr val="tx1"/>
              </a:solidFill>
              <a:effectLst/>
              <a:latin typeface="Arial" panose="020B0604020202020204" pitchFamily="34" charset="0"/>
              <a:ea typeface="+mn-ea"/>
              <a:cs typeface="Arial" pitchFamily="34" charset="0"/>
            </a:endParaRPr>
          </a:p>
          <a:p>
            <a:endParaRPr lang="en-US" dirty="0"/>
          </a:p>
        </p:txBody>
      </p:sp>
    </p:spTree>
    <p:extLst>
      <p:ext uri="{BB962C8B-B14F-4D97-AF65-F5344CB8AC3E}">
        <p14:creationId xmlns:p14="http://schemas.microsoft.com/office/powerpoint/2010/main" val="3648508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7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2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4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9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1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9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55"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43.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AWS Networking Services </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ＭＳ Ｐゴシック" pitchFamily="34" charset="-128"/>
                <a:cs typeface="+mj-cs"/>
              </a:rPr>
              <a:t>Lesson 09: </a:t>
            </a:r>
            <a:r>
              <a:rPr lang="en-US" sz="2000" dirty="0">
                <a:latin typeface="Candara" pitchFamily="34" charset="0"/>
              </a:rPr>
              <a:t>AWS Networking services </a:t>
            </a:r>
          </a:p>
          <a:p>
            <a:endParaRPr lang="en-US" sz="2400" dirty="0">
              <a:solidFill>
                <a:srgbClr val="000000"/>
              </a:solidFill>
              <a:latin typeface="+mj-lt"/>
              <a:ea typeface="ＭＳ Ｐゴシック" pitchFamily="34" charset="-128"/>
              <a:cs typeface="+mj-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82682"/>
            <a:ext cx="3146425"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sz="2000" dirty="0"/>
              <a:t>9.1: Amazon VPC</a:t>
            </a:r>
            <a:br>
              <a:rPr lang="en-US" sz="2000" dirty="0"/>
            </a:br>
            <a:r>
              <a:rPr lang="en-US" altLang="en-US" sz="2000" dirty="0"/>
              <a:t>Amazon VPC implementation</a:t>
            </a:r>
          </a:p>
        </p:txBody>
      </p:sp>
      <p:sp>
        <p:nvSpPr>
          <p:cNvPr id="45059" name="Content Placeholder 2"/>
          <p:cNvSpPr>
            <a:spLocks noGrp="1"/>
          </p:cNvSpPr>
          <p:nvPr>
            <p:ph idx="4294967295"/>
          </p:nvPr>
        </p:nvSpPr>
        <p:spPr>
          <a:xfrm>
            <a:off x="682171" y="1254125"/>
            <a:ext cx="8461830"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One can create a VPC quickly and easily using the AWS Management Console. </a:t>
            </a:r>
            <a:endParaRPr lang="en-US" dirty="0" smtClean="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You can select one of the common network setups that best match your needs and press "Start VPC Wizard." </a:t>
            </a:r>
            <a:endParaRPr lang="en-US" dirty="0" smtClean="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Subnets, IP ranges, route tables, and security groups are automatically created for you so you can concentrate on creating the applications to run in your VPC</a:t>
            </a:r>
            <a:endParaRPr lang="en-US" altLang="en-US"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VPC"/>
          <p:cNvPicPr/>
          <p:nvPr/>
        </p:nvPicPr>
        <p:blipFill>
          <a:blip r:embed="rId4">
            <a:extLst>
              <a:ext uri="{28A0092B-C50C-407E-A947-70E740481C1C}">
                <a14:useLocalDpi xmlns:a14="http://schemas.microsoft.com/office/drawing/2010/main" val="0"/>
              </a:ext>
            </a:extLst>
          </a:blip>
          <a:srcRect/>
          <a:stretch>
            <a:fillRect/>
          </a:stretch>
        </p:blipFill>
        <p:spPr bwMode="auto">
          <a:xfrm>
            <a:off x="6113290" y="4086323"/>
            <a:ext cx="3175000" cy="1438910"/>
          </a:xfrm>
          <a:prstGeom prst="rect">
            <a:avLst/>
          </a:prstGeom>
          <a:noFill/>
          <a:ln>
            <a:noFill/>
          </a:ln>
        </p:spPr>
      </p:pic>
    </p:spTree>
    <p:extLst>
      <p:ext uri="{BB962C8B-B14F-4D97-AF65-F5344CB8AC3E}">
        <p14:creationId xmlns:p14="http://schemas.microsoft.com/office/powerpoint/2010/main" val="1058511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04800" y="263402"/>
            <a:ext cx="8229600" cy="804863"/>
          </a:xfrm>
        </p:spPr>
        <p:txBody>
          <a:bodyPr vert="horz" lIns="84406" tIns="42203" rIns="84406" bIns="42203" rtlCol="0" anchor="ctr">
            <a:noAutofit/>
          </a:bodyPr>
          <a:lstStyle/>
          <a:p>
            <a:r>
              <a:rPr lang="en-US" sz="2000" dirty="0"/>
              <a:t>9.1: Amazon VPC</a:t>
            </a:r>
            <a:br>
              <a:rPr lang="en-US" sz="2000" dirty="0"/>
            </a:br>
            <a:r>
              <a:rPr lang="en-US" altLang="en-US" sz="2000" dirty="0"/>
              <a:t>Amazon VPC implementation</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0" y="1068265"/>
            <a:ext cx="9144000" cy="5178299"/>
          </a:xfrm>
          <a:prstGeom prst="rect">
            <a:avLst/>
          </a:prstGeom>
        </p:spPr>
      </p:pic>
    </p:spTree>
    <p:extLst>
      <p:ext uri="{BB962C8B-B14F-4D97-AF65-F5344CB8AC3E}">
        <p14:creationId xmlns:p14="http://schemas.microsoft.com/office/powerpoint/2010/main" val="1584389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06387" y="412750"/>
            <a:ext cx="8531225" cy="855663"/>
          </a:xfrm>
        </p:spPr>
        <p:txBody>
          <a:bodyPr>
            <a:normAutofit/>
          </a:bodyPr>
          <a:lstStyle/>
          <a:p>
            <a:r>
              <a:rPr lang="en-US" sz="2000" dirty="0"/>
              <a:t>9.1: Amazon VPC</a:t>
            </a:r>
            <a:br>
              <a:rPr lang="en-US" sz="2000" dirty="0"/>
            </a:br>
            <a:r>
              <a:rPr lang="en-US" sz="2000" dirty="0"/>
              <a:t>Demo</a:t>
            </a:r>
          </a:p>
        </p:txBody>
      </p:sp>
      <p:sp>
        <p:nvSpPr>
          <p:cNvPr id="281679" name="Rectangle 79"/>
          <p:cNvSpPr>
            <a:spLocks noGrp="1"/>
          </p:cNvSpPr>
          <p:nvPr>
            <p:ph idx="4294967295"/>
          </p:nvPr>
        </p:nvSpPr>
        <p:spPr>
          <a:xfrm>
            <a:off x="769257" y="1404406"/>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Creating  Amazon VPC ( Refer the Steps given in Notes section )</a:t>
            </a:r>
          </a:p>
        </p:txBody>
      </p:sp>
      <p:sp>
        <p:nvSpPr>
          <p:cNvPr id="4" name="Cloud 3"/>
          <p:cNvSpPr/>
          <p:nvPr/>
        </p:nvSpPr>
        <p:spPr>
          <a:xfrm>
            <a:off x="528064" y="2622432"/>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5" name="Picture 4" descr="Image result for AWS VPC"/>
          <p:cNvPicPr/>
          <p:nvPr/>
        </p:nvPicPr>
        <p:blipFill>
          <a:blip r:embed="rId3">
            <a:extLst>
              <a:ext uri="{28A0092B-C50C-407E-A947-70E740481C1C}">
                <a14:useLocalDpi xmlns:a14="http://schemas.microsoft.com/office/drawing/2010/main" val="0"/>
              </a:ext>
            </a:extLst>
          </a:blip>
          <a:srcRect/>
          <a:stretch>
            <a:fillRect/>
          </a:stretch>
        </p:blipFill>
        <p:spPr bwMode="auto">
          <a:xfrm>
            <a:off x="1221801" y="3006670"/>
            <a:ext cx="3175000" cy="1438910"/>
          </a:xfrm>
          <a:prstGeom prst="rect">
            <a:avLst/>
          </a:prstGeom>
          <a:noFill/>
          <a:ln>
            <a:noFill/>
          </a:ln>
        </p:spPr>
      </p:pic>
    </p:spTree>
    <p:extLst>
      <p:ext uri="{BB962C8B-B14F-4D97-AF65-F5344CB8AC3E}">
        <p14:creationId xmlns:p14="http://schemas.microsoft.com/office/powerpoint/2010/main" val="3032210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53143" y="278039"/>
            <a:ext cx="8229600" cy="804863"/>
          </a:xfrm>
        </p:spPr>
        <p:txBody>
          <a:bodyPr vert="horz" lIns="84406" tIns="42203" rIns="84406" bIns="42203" rtlCol="0" anchor="ctr">
            <a:noAutofit/>
          </a:bodyPr>
          <a:lstStyle/>
          <a:p>
            <a:r>
              <a:rPr lang="en-US" sz="2000" dirty="0"/>
              <a:t>9.2: Amazon Route 53</a:t>
            </a:r>
            <a:br>
              <a:rPr lang="en-US" sz="2000" dirty="0"/>
            </a:br>
            <a:r>
              <a:rPr lang="en-US" sz="2000" dirty="0"/>
              <a:t>A</a:t>
            </a:r>
            <a:r>
              <a:rPr lang="en-US" altLang="en-US" sz="2000" b="1" dirty="0"/>
              <a:t>mazon </a:t>
            </a:r>
            <a:r>
              <a:rPr lang="en-US" sz="2000" b="1" dirty="0"/>
              <a:t>Route 53</a:t>
            </a:r>
            <a:endParaRPr lang="en-US" altLang="en-US" sz="2000" b="1" dirty="0"/>
          </a:p>
        </p:txBody>
      </p:sp>
      <p:sp>
        <p:nvSpPr>
          <p:cNvPr id="45059" name="Content Placeholder 2"/>
          <p:cNvSpPr>
            <a:spLocks noGrp="1"/>
          </p:cNvSpPr>
          <p:nvPr>
            <p:ph idx="4294967295"/>
          </p:nvPr>
        </p:nvSpPr>
        <p:spPr>
          <a:xfrm>
            <a:off x="479181" y="1439985"/>
            <a:ext cx="7597775" cy="4178300"/>
          </a:xfrm>
        </p:spPr>
        <p:txBody>
          <a:bodyPr>
            <a:normAutofit/>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Product Type  : --   Domain Name Service (DNS)</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a highly available and scalable cloud Domain Name System (DNS) web service.</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 DNS service such as Amazon Route 53 is a globally distributed service that translates human readable names like www.example.com into the numeric IP addresses like 192.0.2.1 that computers use to connect to each other. </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5094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595086" y="350611"/>
            <a:ext cx="8229600" cy="804863"/>
          </a:xfrm>
        </p:spPr>
        <p:txBody>
          <a:bodyPr vert="horz" lIns="84406" tIns="42203" rIns="84406" bIns="42203" rtlCol="0" anchor="ctr">
            <a:noAutofit/>
          </a:bodyPr>
          <a:lstStyle/>
          <a:p>
            <a:r>
              <a:rPr lang="en-US" altLang="en-US" sz="2000" b="1" dirty="0"/>
              <a:t/>
            </a:r>
            <a:br>
              <a:rPr lang="en-US" altLang="en-US" sz="2000" b="1" dirty="0"/>
            </a:br>
            <a:r>
              <a:rPr lang="en-US" sz="2000" dirty="0"/>
              <a:t>4.2: Amazon Route 53</a:t>
            </a:r>
            <a:r>
              <a:rPr lang="en-US" altLang="en-US" sz="2000" b="1" dirty="0"/>
              <a:t/>
            </a:r>
            <a:br>
              <a:rPr lang="en-US" altLang="en-US" sz="2000" b="1" dirty="0"/>
            </a:br>
            <a:r>
              <a:rPr lang="en-US" altLang="en-US" sz="2000" dirty="0"/>
              <a:t>Amazon </a:t>
            </a:r>
            <a:r>
              <a:rPr lang="en-US" sz="2000" dirty="0"/>
              <a:t>Route 53</a:t>
            </a:r>
            <a:r>
              <a:rPr lang="en-US" b="1" dirty="0"/>
              <a:t/>
            </a:r>
            <a:br>
              <a:rPr lang="en-US" b="1" dirty="0"/>
            </a:br>
            <a:endParaRPr lang="en-US" altLang="en-US" b="1" dirty="0"/>
          </a:p>
        </p:txBody>
      </p:sp>
      <p:pic>
        <p:nvPicPr>
          <p:cNvPr id="7" name="Content Placeholder 6" descr="how-route-53-routes-traffic"/>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541463" y="1312863"/>
            <a:ext cx="7602537" cy="4178300"/>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30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altLang="en-US" b="1" dirty="0"/>
              <a:t/>
            </a:r>
            <a:br>
              <a:rPr lang="en-US" altLang="en-US" b="1" dirty="0"/>
            </a:br>
            <a:r>
              <a:rPr lang="en-US" altLang="en-US" sz="2000" dirty="0"/>
              <a:t>9</a:t>
            </a:r>
            <a:r>
              <a:rPr lang="en-US" sz="2000" dirty="0"/>
              <a:t>.3: </a:t>
            </a:r>
            <a:r>
              <a:rPr lang="en-US" altLang="en-US" sz="2000" b="1" dirty="0"/>
              <a:t>AWS Direct connect</a:t>
            </a:r>
            <a:br>
              <a:rPr lang="en-US" altLang="en-US" sz="2000" b="1" dirty="0"/>
            </a:br>
            <a:r>
              <a:rPr lang="en-US" altLang="en-US" sz="2000" dirty="0"/>
              <a:t>AWS Direct connect</a:t>
            </a:r>
            <a:r>
              <a:rPr lang="en-US" dirty="0"/>
              <a:t/>
            </a:r>
            <a:br>
              <a:rPr lang="en-US" dirty="0"/>
            </a:br>
            <a:endParaRPr lang="en-US" altLang="en-US" b="1" dirty="0"/>
          </a:p>
        </p:txBody>
      </p:sp>
      <p:sp>
        <p:nvSpPr>
          <p:cNvPr id="45059" name="Content Placeholder 2"/>
          <p:cNvSpPr>
            <a:spLocks noGrp="1"/>
          </p:cNvSpPr>
          <p:nvPr>
            <p:ph idx="4294967295"/>
          </p:nvPr>
        </p:nvSpPr>
        <p:spPr>
          <a:xfrm>
            <a:off x="696686" y="1439985"/>
            <a:ext cx="7597775" cy="4178300"/>
          </a:xfrm>
        </p:spPr>
        <p:txBody>
          <a:bodyPr>
            <a:normAutofit/>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Product Type  : -- Dedicated Network Connections to AWS</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Dedicated network connection between your network and your Amazon VPC.</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One can establish private connectivity between AWS and it’s datacenter, office, or colocation environment, which in many cases can reduce your network costs, increase bandwidth throughput, and provide a more consistent network experience than Internet-based connections.  </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554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0" y="275771"/>
            <a:ext cx="7750419" cy="792617"/>
          </a:xfrm>
        </p:spPr>
        <p:txBody>
          <a:bodyPr vert="horz" lIns="84406" tIns="42203" rIns="84406" bIns="42203" rtlCol="0" anchor="ctr">
            <a:noAutofit/>
          </a:bodyPr>
          <a:lstStyle/>
          <a:p>
            <a:r>
              <a:rPr lang="en-US" altLang="en-US" b="1" dirty="0"/>
              <a:t/>
            </a:r>
            <a:br>
              <a:rPr lang="en-US" altLang="en-US" b="1" dirty="0"/>
            </a:br>
            <a:r>
              <a:rPr lang="en-US" altLang="en-US" sz="2000" dirty="0"/>
              <a:t>9</a:t>
            </a:r>
            <a:r>
              <a:rPr lang="en-US" sz="2000" dirty="0"/>
              <a:t>.3:</a:t>
            </a:r>
            <a:r>
              <a:rPr lang="en-US" altLang="en-US" sz="2000" b="1" dirty="0"/>
              <a:t> AWS Direct connect</a:t>
            </a:r>
            <a:br>
              <a:rPr lang="en-US" altLang="en-US" sz="2000" b="1" dirty="0"/>
            </a:br>
            <a:r>
              <a:rPr lang="en-US" altLang="en-US" sz="2000" dirty="0"/>
              <a:t>AWS Direct connect</a:t>
            </a:r>
            <a:r>
              <a:rPr lang="en-US" b="1" dirty="0"/>
              <a:t/>
            </a:r>
            <a:br>
              <a:rPr lang="en-US" b="1" dirty="0"/>
            </a:br>
            <a:endParaRPr lang="en-US" altLang="en-US" b="1"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10;     AWS Direct Connect&#10;   "/>
          <p:cNvPicPr/>
          <p:nvPr/>
        </p:nvPicPr>
        <p:blipFill>
          <a:blip r:embed="rId4">
            <a:extLst>
              <a:ext uri="{28A0092B-C50C-407E-A947-70E740481C1C}">
                <a14:useLocalDpi xmlns:a14="http://schemas.microsoft.com/office/drawing/2010/main" val="0"/>
              </a:ext>
            </a:extLst>
          </a:blip>
          <a:srcRect/>
          <a:stretch>
            <a:fillRect/>
          </a:stretch>
        </p:blipFill>
        <p:spPr bwMode="auto">
          <a:xfrm>
            <a:off x="694063" y="2030412"/>
            <a:ext cx="7579604" cy="3400324"/>
          </a:xfrm>
          <a:prstGeom prst="rect">
            <a:avLst/>
          </a:prstGeom>
          <a:noFill/>
          <a:ln>
            <a:noFill/>
          </a:ln>
        </p:spPr>
      </p:pic>
    </p:spTree>
    <p:extLst>
      <p:ext uri="{BB962C8B-B14F-4D97-AF65-F5344CB8AC3E}">
        <p14:creationId xmlns:p14="http://schemas.microsoft.com/office/powerpoint/2010/main" val="172526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53142" y="278040"/>
            <a:ext cx="8229600" cy="804863"/>
          </a:xfrm>
        </p:spPr>
        <p:txBody>
          <a:bodyPr vert="horz" lIns="84406" tIns="42203" rIns="84406" bIns="42203" rtlCol="0" anchor="ctr">
            <a:noAutofit/>
          </a:bodyPr>
          <a:lstStyle/>
          <a:p>
            <a:r>
              <a:rPr lang="en-US" altLang="en-US" b="1" dirty="0"/>
              <a:t/>
            </a:r>
            <a:br>
              <a:rPr lang="en-US" altLang="en-US" b="1" dirty="0"/>
            </a:br>
            <a:r>
              <a:rPr lang="en-US" altLang="en-US" sz="2000" b="1" dirty="0"/>
              <a:t>9.3: AWS Direct connect</a:t>
            </a:r>
            <a:br>
              <a:rPr lang="en-US" altLang="en-US" sz="2000" b="1" dirty="0"/>
            </a:br>
            <a:r>
              <a:rPr lang="en-US" altLang="en-US" sz="2000" dirty="0"/>
              <a:t>AWS Direct connect component</a:t>
            </a:r>
            <a:r>
              <a:rPr lang="en-US" dirty="0"/>
              <a:t/>
            </a:r>
            <a:br>
              <a:rPr lang="en-US" dirty="0"/>
            </a:br>
            <a:endParaRPr lang="en-US" altLang="en-US" b="1" dirty="0"/>
          </a:p>
        </p:txBody>
      </p:sp>
      <p:sp>
        <p:nvSpPr>
          <p:cNvPr id="45059" name="Content Placeholder 2"/>
          <p:cNvSpPr>
            <a:spLocks noGrp="1"/>
          </p:cNvSpPr>
          <p:nvPr>
            <p:ph idx="4294967295"/>
          </p:nvPr>
        </p:nvSpPr>
        <p:spPr>
          <a:xfrm>
            <a:off x="682171" y="1439985"/>
            <a:ext cx="7597775" cy="4178300"/>
          </a:xfrm>
        </p:spPr>
        <p:txBody>
          <a:bodyPr>
            <a:normAutofit fontScale="85000" lnSpcReduction="10000"/>
          </a:bodyPr>
          <a:lstStyle/>
          <a:p>
            <a:pPr>
              <a:buFont typeface="Wingdings" panose="05000000000000000000" pitchFamily="2" charset="2"/>
              <a:buChar char="§"/>
            </a:pPr>
            <a:r>
              <a:rPr lang="en-US" sz="2100" dirty="0"/>
              <a:t>Two key components  use for AWS Direct Connect</a:t>
            </a:r>
            <a:r>
              <a:rPr lang="en-US" sz="2000" dirty="0"/>
              <a:t>.</a:t>
            </a:r>
          </a:p>
          <a:p>
            <a:pPr lvl="1"/>
            <a:r>
              <a:rPr lang="en-US" sz="1900" dirty="0"/>
              <a:t>Connection</a:t>
            </a:r>
          </a:p>
          <a:p>
            <a:pPr lvl="1"/>
            <a:r>
              <a:rPr lang="en-US" sz="1900" dirty="0"/>
              <a:t>Virtual interface</a:t>
            </a:r>
          </a:p>
          <a:p>
            <a:pPr marL="0" indent="0">
              <a:buNone/>
            </a:pPr>
            <a:endParaRPr altLang="en-US" sz="1846" dirty="0"/>
          </a:p>
          <a:p>
            <a:r>
              <a:rPr lang="en-US" sz="2100" dirty="0"/>
              <a:t>Connection :--  </a:t>
            </a:r>
            <a:r>
              <a:rPr lang="en-US" sz="2100" dirty="0">
                <a:solidFill>
                  <a:schemeClr val="tx1"/>
                </a:solidFill>
                <a:latin typeface="Arial" panose="020B0604020202020204" pitchFamily="34" charset="0"/>
                <a:cs typeface="Arial" pitchFamily="34" charset="0"/>
              </a:rPr>
              <a:t>Create a </a:t>
            </a:r>
            <a:r>
              <a:rPr lang="en-US" sz="2100" i="1" dirty="0">
                <a:solidFill>
                  <a:schemeClr val="tx1"/>
                </a:solidFill>
                <a:latin typeface="Arial" panose="020B0604020202020204" pitchFamily="34" charset="0"/>
                <a:cs typeface="Arial" pitchFamily="34" charset="0"/>
              </a:rPr>
              <a:t>connection</a:t>
            </a:r>
            <a:r>
              <a:rPr lang="en-US" sz="2100" dirty="0">
                <a:solidFill>
                  <a:schemeClr val="tx1"/>
                </a:solidFill>
                <a:latin typeface="Arial" panose="020B0604020202020204" pitchFamily="34" charset="0"/>
                <a:cs typeface="Arial" pitchFamily="34" charset="0"/>
              </a:rPr>
              <a:t> in an AWS Direct Connect location to establish a network connection from your premises to an AWS region.</a:t>
            </a:r>
          </a:p>
          <a:p>
            <a:pPr marL="0" indent="0">
              <a:buNone/>
            </a:pPr>
            <a:endParaRPr lang="en-US" sz="2100" dirty="0">
              <a:solidFill>
                <a:schemeClr val="tx1"/>
              </a:solidFill>
              <a:latin typeface="Arial" panose="020B0604020202020204" pitchFamily="34" charset="0"/>
              <a:cs typeface="Arial" pitchFamily="34" charset="0"/>
            </a:endParaRPr>
          </a:p>
          <a:p>
            <a:r>
              <a:rPr lang="en-US" sz="2100" b="1" dirty="0">
                <a:solidFill>
                  <a:schemeClr val="tx1"/>
                </a:solidFill>
                <a:latin typeface="Arial" panose="020B0604020202020204" pitchFamily="34" charset="0"/>
                <a:cs typeface="Arial" pitchFamily="34" charset="0"/>
              </a:rPr>
              <a:t>Virtual Interface :-- </a:t>
            </a:r>
          </a:p>
          <a:p>
            <a:pPr lvl="1"/>
            <a:r>
              <a:rPr lang="en-US" sz="1900" dirty="0">
                <a:solidFill>
                  <a:schemeClr val="tx1"/>
                </a:solidFill>
                <a:latin typeface="Arial" panose="020B0604020202020204" pitchFamily="34" charset="0"/>
                <a:cs typeface="Arial" pitchFamily="34" charset="0"/>
              </a:rPr>
              <a:t>Create a </a:t>
            </a:r>
            <a:r>
              <a:rPr lang="en-US" sz="1900" i="1" dirty="0">
                <a:solidFill>
                  <a:schemeClr val="tx1"/>
                </a:solidFill>
                <a:latin typeface="Arial" panose="020B0604020202020204" pitchFamily="34" charset="0"/>
                <a:cs typeface="Arial" pitchFamily="34" charset="0"/>
              </a:rPr>
              <a:t>virtual interface</a:t>
            </a:r>
            <a:r>
              <a:rPr lang="en-US" sz="1900" dirty="0">
                <a:solidFill>
                  <a:schemeClr val="tx1"/>
                </a:solidFill>
                <a:latin typeface="Arial" panose="020B0604020202020204" pitchFamily="34" charset="0"/>
                <a:cs typeface="Arial" pitchFamily="34" charset="0"/>
              </a:rPr>
              <a:t> to enable access to AWS </a:t>
            </a:r>
          </a:p>
          <a:p>
            <a:pPr marL="174625" lvl="1" indent="0">
              <a:buNone/>
            </a:pPr>
            <a:r>
              <a:rPr lang="en-US" sz="1900" dirty="0">
                <a:solidFill>
                  <a:schemeClr val="tx1"/>
                </a:solidFill>
                <a:latin typeface="Arial" panose="020B0604020202020204" pitchFamily="34" charset="0"/>
                <a:cs typeface="Arial" pitchFamily="34" charset="0"/>
              </a:rPr>
              <a:t>   services. A public virtual interface enables    access to </a:t>
            </a:r>
          </a:p>
          <a:p>
            <a:pPr marL="174625" lvl="1" indent="0">
              <a:buNone/>
            </a:pPr>
            <a:r>
              <a:rPr lang="en-US" sz="1900" dirty="0">
                <a:solidFill>
                  <a:schemeClr val="tx1"/>
                </a:solidFill>
                <a:latin typeface="Arial" panose="020B0604020202020204" pitchFamily="34" charset="0"/>
                <a:cs typeface="Arial" pitchFamily="34" charset="0"/>
              </a:rPr>
              <a:t>   public-facing services, such as Amazon S3. A private virtual</a:t>
            </a:r>
          </a:p>
          <a:p>
            <a:pPr marL="174625" lvl="1" indent="0">
              <a:buNone/>
            </a:pPr>
            <a:r>
              <a:rPr lang="en-US" sz="1900" dirty="0">
                <a:solidFill>
                  <a:schemeClr val="tx1"/>
                </a:solidFill>
                <a:latin typeface="Arial" panose="020B0604020202020204" pitchFamily="34" charset="0"/>
                <a:cs typeface="Arial" pitchFamily="34" charset="0"/>
              </a:rPr>
              <a:t>   interface enables access to your VPC .</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314" y="5193323"/>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206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09600" y="234497"/>
            <a:ext cx="8229600" cy="804863"/>
          </a:xfrm>
        </p:spPr>
        <p:txBody>
          <a:bodyPr vert="horz" lIns="84406" tIns="42203" rIns="84406" bIns="42203" rtlCol="0" anchor="ctr">
            <a:noAutofit/>
          </a:bodyPr>
          <a:lstStyle/>
          <a:p>
            <a:r>
              <a:rPr lang="en-US" altLang="en-US" b="1" dirty="0"/>
              <a:t/>
            </a:r>
            <a:br>
              <a:rPr lang="en-US" altLang="en-US" b="1" dirty="0"/>
            </a:br>
            <a:r>
              <a:rPr lang="en-US" altLang="en-US" sz="2000" b="1" dirty="0"/>
              <a:t>9.4: Amazon cloudfront</a:t>
            </a:r>
            <a:br>
              <a:rPr lang="en-US" altLang="en-US" sz="2000" b="1" dirty="0"/>
            </a:br>
            <a:r>
              <a:rPr lang="en-US" sz="2000" dirty="0"/>
              <a:t>Amazon CloudFront</a:t>
            </a:r>
            <a:r>
              <a:rPr lang="en-US" dirty="0"/>
              <a:t/>
            </a:r>
            <a:br>
              <a:rPr lang="en-US" dirty="0"/>
            </a:br>
            <a:endParaRPr lang="en-US" altLang="en-US" b="1" dirty="0"/>
          </a:p>
        </p:txBody>
      </p:sp>
      <p:sp>
        <p:nvSpPr>
          <p:cNvPr id="45059" name="Content Placeholder 2"/>
          <p:cNvSpPr>
            <a:spLocks noGrp="1"/>
          </p:cNvSpPr>
          <p:nvPr>
            <p:ph idx="4294967295"/>
          </p:nvPr>
        </p:nvSpPr>
        <p:spPr>
          <a:xfrm>
            <a:off x="0" y="1312863"/>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Product Type  : -- Content Delivery Network</a:t>
            </a:r>
          </a:p>
          <a:p>
            <a:pPr marL="0" indent="0">
              <a:buNone/>
            </a:pPr>
            <a:endParaRPr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mazon cloudfront"/>
          <p:cNvPicPr/>
          <p:nvPr/>
        </p:nvPicPr>
        <p:blipFill>
          <a:blip r:embed="rId4">
            <a:extLst>
              <a:ext uri="{28A0092B-C50C-407E-A947-70E740481C1C}">
                <a14:useLocalDpi xmlns:a14="http://schemas.microsoft.com/office/drawing/2010/main" val="0"/>
              </a:ext>
            </a:extLst>
          </a:blip>
          <a:srcRect/>
          <a:stretch>
            <a:fillRect/>
          </a:stretch>
        </p:blipFill>
        <p:spPr bwMode="auto">
          <a:xfrm>
            <a:off x="1024569" y="1806766"/>
            <a:ext cx="6400799" cy="3569465"/>
          </a:xfrm>
          <a:prstGeom prst="rect">
            <a:avLst/>
          </a:prstGeom>
          <a:noFill/>
          <a:ln>
            <a:noFill/>
          </a:ln>
        </p:spPr>
      </p:pic>
    </p:spTree>
    <p:extLst>
      <p:ext uri="{BB962C8B-B14F-4D97-AF65-F5344CB8AC3E}">
        <p14:creationId xmlns:p14="http://schemas.microsoft.com/office/powerpoint/2010/main" val="1119595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92554"/>
            <a:ext cx="8229600" cy="804863"/>
          </a:xfrm>
        </p:spPr>
        <p:txBody>
          <a:bodyPr vert="horz" lIns="84406" tIns="42203" rIns="84406" bIns="42203" rtlCol="0" anchor="ctr">
            <a:noAutofit/>
          </a:bodyPr>
          <a:lstStyle/>
          <a:p>
            <a:r>
              <a:rPr lang="en-US" altLang="en-US" b="1" dirty="0"/>
              <a:t/>
            </a:r>
            <a:br>
              <a:rPr lang="en-US" altLang="en-US" b="1" dirty="0"/>
            </a:br>
            <a:r>
              <a:rPr lang="en-US" altLang="en-US" sz="2000" b="1" dirty="0"/>
              <a:t>9.4: Amazon cloudfront</a:t>
            </a:r>
            <a:br>
              <a:rPr lang="en-US" altLang="en-US" sz="2000" b="1" dirty="0"/>
            </a:br>
            <a:r>
              <a:rPr lang="en-US" sz="2000" dirty="0"/>
              <a:t>Benefits of Cloudfront</a:t>
            </a:r>
            <a:r>
              <a:rPr lang="en-US" dirty="0"/>
              <a:t/>
            </a:r>
            <a:br>
              <a:rPr lang="en-US" dirty="0"/>
            </a:br>
            <a:endParaRPr lang="en-US" altLang="en-US" b="1" dirty="0"/>
          </a:p>
        </p:txBody>
      </p:sp>
      <p:sp>
        <p:nvSpPr>
          <p:cNvPr id="45059" name="Content Placeholder 2"/>
          <p:cNvSpPr>
            <a:spLocks noGrp="1"/>
          </p:cNvSpPr>
          <p:nvPr>
            <p:ph idx="4294967295"/>
          </p:nvPr>
        </p:nvSpPr>
        <p:spPr>
          <a:xfrm>
            <a:off x="725714" y="1439985"/>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All CloudFront customers benefit from the automatic protections of AWS Shield Standard, at no additional charge.</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a global content delivery network (CDN) service that securely delivers data, videos, applications, and APIs to your viewers with low latency and high transfer speeds..</a:t>
            </a:r>
          </a:p>
          <a:p>
            <a:pPr marL="0" indent="0">
              <a:buNone/>
            </a:pPr>
            <a:endParaRPr alt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90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67657" y="362858"/>
            <a:ext cx="7863568" cy="905556"/>
          </a:xfrm>
        </p:spPr>
        <p:txBody>
          <a:bodyPr>
            <a:normAutofit/>
          </a:bodyPr>
          <a:lstStyle/>
          <a:p>
            <a:r>
              <a:rPr lang="en-US" sz="2000" dirty="0"/>
              <a:t>Lesson Objectives</a:t>
            </a:r>
          </a:p>
        </p:txBody>
      </p:sp>
      <p:sp>
        <p:nvSpPr>
          <p:cNvPr id="4" name="Content Placeholder 3"/>
          <p:cNvSpPr>
            <a:spLocks noGrp="1"/>
          </p:cNvSpPr>
          <p:nvPr>
            <p:ph idx="4294967295"/>
          </p:nvPr>
        </p:nvSpPr>
        <p:spPr>
          <a:xfrm>
            <a:off x="609600" y="1524454"/>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a:t>
            </a:r>
            <a:r>
              <a:rPr lang="en-US" dirty="0" smtClean="0">
                <a:latin typeface="Verdana" panose="020B0604030504040204" pitchFamily="34" charset="0"/>
                <a:ea typeface="Verdana" panose="020B0604030504040204" pitchFamily="34" charset="0"/>
                <a:cs typeface="Verdana" panose="020B0604030504040204" pitchFamily="34" charset="0"/>
              </a:rPr>
              <a:t>VPC</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Route </a:t>
            </a:r>
            <a:r>
              <a:rPr lang="en-US" dirty="0" smtClean="0">
                <a:latin typeface="Verdana" panose="020B0604030504040204" pitchFamily="34" charset="0"/>
                <a:ea typeface="Verdana" panose="020B0604030504040204" pitchFamily="34" charset="0"/>
                <a:cs typeface="Verdana" panose="020B0604030504040204" pitchFamily="34" charset="0"/>
              </a:rPr>
              <a:t>53</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AWS Direct </a:t>
            </a:r>
            <a:r>
              <a:rPr lang="en-US" dirty="0" smtClean="0">
                <a:latin typeface="Verdana" panose="020B0604030504040204" pitchFamily="34" charset="0"/>
                <a:ea typeface="Verdana" panose="020B0604030504040204" pitchFamily="34" charset="0"/>
                <a:cs typeface="Verdana" panose="020B0604030504040204" pitchFamily="34" charset="0"/>
              </a:rPr>
              <a:t>connect</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CloudFront</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11774" y="278039"/>
            <a:ext cx="8229600" cy="804863"/>
          </a:xfrm>
        </p:spPr>
        <p:txBody>
          <a:bodyPr vert="horz" lIns="84406" tIns="42203" rIns="84406" bIns="42203" rtlCol="0" anchor="ctr">
            <a:noAutofit/>
          </a:bodyPr>
          <a:lstStyle/>
          <a:p>
            <a:r>
              <a:rPr lang="en-US" altLang="en-US" b="1" dirty="0"/>
              <a:t/>
            </a:r>
            <a:br>
              <a:rPr lang="en-US" altLang="en-US" b="1" dirty="0"/>
            </a:br>
            <a:r>
              <a:rPr lang="en-US" altLang="en-US" sz="1200" b="1" dirty="0"/>
              <a:t>9.4: Amazon cloudfront</a:t>
            </a:r>
            <a:r>
              <a:rPr lang="en-US" altLang="en-US" b="1" dirty="0"/>
              <a:t/>
            </a:r>
            <a:br>
              <a:rPr lang="en-US" altLang="en-US" b="1" dirty="0"/>
            </a:br>
            <a:r>
              <a:rPr lang="en-US" sz="2200" dirty="0">
                <a:latin typeface="Verdana" panose="020B0604030504040204" pitchFamily="34" charset="0"/>
                <a:ea typeface="Verdana" panose="020B0604030504040204" pitchFamily="34" charset="0"/>
                <a:cs typeface="Verdana" panose="020B0604030504040204" pitchFamily="34" charset="0"/>
              </a:rPr>
              <a:t>Benefits of Cloudfront</a:t>
            </a:r>
            <a:r>
              <a:rPr lang="en-US" dirty="0"/>
              <a:t/>
            </a:r>
            <a:br>
              <a:rPr lang="en-US" dirty="0"/>
            </a:br>
            <a:endParaRPr lang="en-US" altLang="en-US" b="1" dirty="0"/>
          </a:p>
        </p:txBody>
      </p:sp>
      <p:sp>
        <p:nvSpPr>
          <p:cNvPr id="45059" name="Content Placeholder 2"/>
          <p:cNvSpPr>
            <a:spLocks noGrp="1"/>
          </p:cNvSpPr>
          <p:nvPr>
            <p:ph idx="4294967295"/>
          </p:nvPr>
        </p:nvSpPr>
        <p:spPr>
          <a:xfrm>
            <a:off x="653143" y="1327378"/>
            <a:ext cx="7597775"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CloudFront is also seamlessly integrated with AWS WAF and AWS Shield Advanced to help protect your applications from more sophisticated threats and DDoS attacks.</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Amazon CloudFront is also deeply integrated and optimized to work with popular AWS services including Amazon S3, Amazon EC2 and Elastic :Load balancing as back-end origin resources and Amazon Root 53 to help speed up DNS resolution of applications delivered by CloudFront.</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38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25714" y="441778"/>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609600" y="1582510"/>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What is Amazon VPC</a:t>
            </a:r>
          </a:p>
          <a:p>
            <a:pPr lvl="1"/>
            <a:r>
              <a:rPr lang="en-US" sz="1600" dirty="0">
                <a:latin typeface="Verdana" panose="020B0604030504040204" pitchFamily="34" charset="0"/>
                <a:ea typeface="Verdana" panose="020B0604030504040204" pitchFamily="34" charset="0"/>
                <a:cs typeface="Verdana" panose="020B0604030504040204" pitchFamily="34" charset="0"/>
              </a:rPr>
              <a:t>Features and benefits of VPC</a:t>
            </a:r>
          </a:p>
          <a:p>
            <a:pPr lvl="1"/>
            <a:r>
              <a:rPr lang="en-US" sz="1600" dirty="0">
                <a:latin typeface="Verdana" panose="020B0604030504040204" pitchFamily="34" charset="0"/>
                <a:ea typeface="Verdana" panose="020B0604030504040204" pitchFamily="34" charset="0"/>
                <a:cs typeface="Verdana" panose="020B0604030504040204" pitchFamily="34" charset="0"/>
              </a:rPr>
              <a:t>What is Amazon Route 53</a:t>
            </a:r>
          </a:p>
          <a:p>
            <a:pPr lvl="1"/>
            <a:r>
              <a:rPr lang="en-US" sz="1600" dirty="0">
                <a:latin typeface="Verdana" panose="020B0604030504040204" pitchFamily="34" charset="0"/>
                <a:ea typeface="Verdana" panose="020B0604030504040204" pitchFamily="34" charset="0"/>
                <a:cs typeface="Verdana" panose="020B0604030504040204" pitchFamily="34" charset="0"/>
              </a:rPr>
              <a:t>What is AWS Direct connect</a:t>
            </a:r>
          </a:p>
          <a:p>
            <a:pPr lvl="1"/>
            <a:r>
              <a:rPr lang="en-US" sz="1600" dirty="0">
                <a:latin typeface="Verdana" panose="020B0604030504040204" pitchFamily="34" charset="0"/>
                <a:ea typeface="Verdana" panose="020B0604030504040204" pitchFamily="34" charset="0"/>
                <a:cs typeface="Verdana" panose="020B0604030504040204" pitchFamily="34" charset="0"/>
              </a:rPr>
              <a:t>What is Amazon CloudFront</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8971" y="478971"/>
            <a:ext cx="8052254" cy="789442"/>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696685" y="1509939"/>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___________ is a highly available and scalable cloud Domain Name System (DNS) web service</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2 : _________ isolates cloud resources with your own private virtual network where you can launch AWS resources in a virtual network that you define</a:t>
            </a:r>
            <a:endParaRPr lang="en-US" alt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56343" y="499836"/>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0" y="1495425"/>
            <a:ext cx="6888163" cy="4643438"/>
          </a:xfrm>
        </p:spPr>
        <p:txBody>
          <a:bodyPr/>
          <a:lstStyle/>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3: _________ a global content delivery network (CDN) service that securely delivers data, videos, applications, and APIs to your viewers with low latency and high transfer speeds..</a:t>
            </a:r>
          </a:p>
          <a:p>
            <a:pPr marL="174625" lvl="1" indent="0">
              <a:buNone/>
            </a:pP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a:t>
            </a:r>
            <a:r>
              <a:rPr lang="en-US" sz="1800" dirty="0" smtClean="0">
                <a:latin typeface="Verdana" panose="020B0604030504040204" pitchFamily="34" charset="0"/>
                <a:ea typeface="Verdana" panose="020B0604030504040204" pitchFamily="34" charset="0"/>
                <a:cs typeface="Verdana" panose="020B0604030504040204" pitchFamily="34" charset="0"/>
              </a:rPr>
              <a:t>4: </a:t>
            </a:r>
            <a:r>
              <a:rPr lang="en-US" sz="1800" dirty="0">
                <a:latin typeface="Verdana" panose="020B0604030504040204" pitchFamily="34" charset="0"/>
                <a:ea typeface="Verdana" panose="020B0604030504040204" pitchFamily="34" charset="0"/>
                <a:cs typeface="Verdana" panose="020B0604030504040204" pitchFamily="34" charset="0"/>
              </a:rPr>
              <a:t>Which of the following  is not an Amazon Networking service?</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1 : Amazon EC2</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2 : Amazon Route 53</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3 : Amazon Direct connect</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4 : Amazon Cloudfront</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812800" y="319314"/>
            <a:ext cx="7416800" cy="749074"/>
          </a:xfrm>
        </p:spPr>
        <p:txBody>
          <a:bodyPr vert="horz" lIns="84406" tIns="42203" rIns="84406" bIns="42203" rtlCol="0" anchor="ctr">
            <a:noAutofit/>
          </a:bodyPr>
          <a:lstStyle/>
          <a:p>
            <a:r>
              <a:rPr lang="en-US" sz="2000" dirty="0"/>
              <a:t>9.1: Amazon VPC</a:t>
            </a:r>
            <a:br>
              <a:rPr lang="en-US" sz="2000" dirty="0"/>
            </a:br>
            <a:r>
              <a:rPr lang="en-US" altLang="en-US" sz="2000" b="1" dirty="0"/>
              <a:t>AWS Networking and Content Delivery</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networking services"/>
          <p:cNvPicPr/>
          <p:nvPr/>
        </p:nvPicPr>
        <p:blipFill>
          <a:blip r:embed="rId3">
            <a:extLst>
              <a:ext uri="{28A0092B-C50C-407E-A947-70E740481C1C}">
                <a14:useLocalDpi xmlns:a14="http://schemas.microsoft.com/office/drawing/2010/main" val="0"/>
              </a:ext>
            </a:extLst>
          </a:blip>
          <a:srcRect/>
          <a:stretch>
            <a:fillRect/>
          </a:stretch>
        </p:blipFill>
        <p:spPr bwMode="auto">
          <a:xfrm>
            <a:off x="958467" y="1465243"/>
            <a:ext cx="7160964" cy="3933022"/>
          </a:xfrm>
          <a:prstGeom prst="rect">
            <a:avLst/>
          </a:prstGeom>
          <a:noFill/>
          <a:ln>
            <a:noFill/>
          </a:ln>
        </p:spPr>
      </p:pic>
    </p:spTree>
    <p:extLst>
      <p:ext uri="{BB962C8B-B14F-4D97-AF65-F5344CB8AC3E}">
        <p14:creationId xmlns:p14="http://schemas.microsoft.com/office/powerpoint/2010/main" val="100717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2000" dirty="0"/>
              <a:t>9.1: Amazon VPC</a:t>
            </a:r>
            <a:br>
              <a:rPr lang="en-US" sz="2000" dirty="0"/>
            </a:br>
            <a:r>
              <a:rPr lang="en-US" altLang="en-US" sz="2000" b="1" dirty="0"/>
              <a:t>Amazon Networking Services</a:t>
            </a:r>
          </a:p>
        </p:txBody>
      </p:sp>
      <p:sp>
        <p:nvSpPr>
          <p:cNvPr id="45059" name="Content Placeholder 2"/>
          <p:cNvSpPr>
            <a:spLocks noGrp="1"/>
          </p:cNvSpPr>
          <p:nvPr>
            <p:ph idx="4294967295"/>
          </p:nvPr>
        </p:nvSpPr>
        <p:spPr>
          <a:xfrm>
            <a:off x="479181" y="1439985"/>
            <a:ext cx="7597775"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AWS networking products enable user to isolate it’s cloud infrastructure</a:t>
            </a:r>
          </a:p>
          <a:p>
            <a:r>
              <a:rPr lang="en-US" dirty="0">
                <a:latin typeface="Verdana" panose="020B0604030504040204" pitchFamily="34" charset="0"/>
                <a:ea typeface="Verdana" panose="020B0604030504040204" pitchFamily="34" charset="0"/>
                <a:cs typeface="Verdana" panose="020B0604030504040204" pitchFamily="34" charset="0"/>
              </a:rPr>
              <a:t>It scale the request handling capacity, and connect your physical network to your private virtual network.</a:t>
            </a: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AWS networking products work together to meet the needs of your application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r>
              <a:rPr lang="en-US" altLang="en-US" dirty="0">
                <a:latin typeface="Verdana" panose="020B0604030504040204" pitchFamily="34" charset="0"/>
                <a:ea typeface="Verdana" panose="020B0604030504040204" pitchFamily="34" charset="0"/>
                <a:cs typeface="Verdana" panose="020B0604030504040204" pitchFamily="34" charset="0"/>
              </a:rPr>
              <a:t>Example : </a:t>
            </a:r>
            <a:r>
              <a:rPr lang="en-US" dirty="0">
                <a:latin typeface="Verdana" panose="020B0604030504040204" pitchFamily="34" charset="0"/>
                <a:ea typeface="Verdana" panose="020B0604030504040204" pitchFamily="34" charset="0"/>
                <a:cs typeface="Verdana" panose="020B0604030504040204" pitchFamily="34" charset="0"/>
              </a:rPr>
              <a:t>Elastic Load Balancing works with Amazon Virtual Private Cloud (VPC) to provide robust networking and security features</a:t>
            </a:r>
            <a:endParaRPr lang="en-US" altLang="en-US"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95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288252" y="263525"/>
            <a:ext cx="8229600" cy="804863"/>
          </a:xfrm>
        </p:spPr>
        <p:txBody>
          <a:bodyPr vert="horz" lIns="84406" tIns="42203" rIns="84406" bIns="42203" rtlCol="0" anchor="ctr">
            <a:noAutofit/>
          </a:bodyPr>
          <a:lstStyle/>
          <a:p>
            <a:r>
              <a:rPr lang="en-US" sz="2000" dirty="0"/>
              <a:t>9.1: Amazon VPC</a:t>
            </a:r>
            <a:br>
              <a:rPr lang="en-US" sz="2000" dirty="0"/>
            </a:br>
            <a:r>
              <a:rPr lang="en-US" altLang="en-US" sz="2000" dirty="0"/>
              <a:t>AWS Networking Services</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1" y="1346093"/>
            <a:ext cx="8509437" cy="4165814"/>
          </a:xfrm>
          <a:prstGeom prst="rect">
            <a:avLst/>
          </a:prstGeom>
        </p:spPr>
      </p:pic>
    </p:spTree>
    <p:extLst>
      <p:ext uri="{BB962C8B-B14F-4D97-AF65-F5344CB8AC3E}">
        <p14:creationId xmlns:p14="http://schemas.microsoft.com/office/powerpoint/2010/main" val="3763664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2000" dirty="0"/>
              <a:t>9.1: Amazon VPC</a:t>
            </a:r>
            <a:br>
              <a:rPr lang="en-US" sz="2000" dirty="0"/>
            </a:br>
            <a:r>
              <a:rPr lang="en-US" altLang="en-US" sz="2000" dirty="0"/>
              <a:t>Amazon VPC(</a:t>
            </a:r>
            <a:r>
              <a:rPr lang="en-US" sz="2000" dirty="0"/>
              <a:t>Virtual Private Cloud)</a:t>
            </a:r>
            <a:endParaRPr lang="en-US" altLang="en-US" sz="2000" dirty="0"/>
          </a:p>
        </p:txBody>
      </p:sp>
      <p:sp>
        <p:nvSpPr>
          <p:cNvPr id="45059" name="Content Placeholder 2"/>
          <p:cNvSpPr>
            <a:spLocks noGrp="1"/>
          </p:cNvSpPr>
          <p:nvPr>
            <p:ph idx="4294967295"/>
          </p:nvPr>
        </p:nvSpPr>
        <p:spPr>
          <a:xfrm>
            <a:off x="624114" y="1327377"/>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isolates cloud resources with your own private virtual network where you can launch AWS resources in a virtual network that you define</a:t>
            </a: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One can have complete control over it’s virtual networking environment, which includes</a:t>
            </a:r>
          </a:p>
          <a:p>
            <a:pPr lvl="1"/>
            <a:r>
              <a:rPr lang="en-US" sz="1600" dirty="0">
                <a:latin typeface="Verdana" panose="020B0604030504040204" pitchFamily="34" charset="0"/>
                <a:ea typeface="Verdana" panose="020B0604030504040204" pitchFamily="34" charset="0"/>
                <a:cs typeface="Verdana" panose="020B0604030504040204" pitchFamily="34" charset="0"/>
              </a:rPr>
              <a:t>Selection of  own IP address range,</a:t>
            </a:r>
          </a:p>
          <a:p>
            <a:pPr lvl="1"/>
            <a:r>
              <a:rPr lang="en-US" sz="1600" dirty="0">
                <a:latin typeface="Verdana" panose="020B0604030504040204" pitchFamily="34" charset="0"/>
                <a:ea typeface="Verdana" panose="020B0604030504040204" pitchFamily="34" charset="0"/>
                <a:cs typeface="Verdana" panose="020B0604030504040204" pitchFamily="34" charset="0"/>
              </a:rPr>
              <a:t> creation of subnets,</a:t>
            </a:r>
          </a:p>
          <a:p>
            <a:pPr lvl="1"/>
            <a:r>
              <a:rPr lang="en-US" sz="1600" dirty="0">
                <a:latin typeface="Verdana" panose="020B0604030504040204" pitchFamily="34" charset="0"/>
                <a:ea typeface="Verdana" panose="020B0604030504040204" pitchFamily="34" charset="0"/>
                <a:cs typeface="Verdana" panose="020B0604030504040204" pitchFamily="34" charset="0"/>
              </a:rPr>
              <a:t> Configuration of route tables and network gateways.</a:t>
            </a:r>
          </a:p>
          <a:p>
            <a:pPr lvl="1"/>
            <a:r>
              <a:rPr lang="en-US" sz="1600" dirty="0">
                <a:latin typeface="Verdana" panose="020B0604030504040204" pitchFamily="34" charset="0"/>
                <a:ea typeface="Verdana" panose="020B0604030504040204" pitchFamily="34" charset="0"/>
                <a:cs typeface="Verdana" panose="020B0604030504040204" pitchFamily="34" charset="0"/>
              </a:rPr>
              <a:t> You can use both IPv4 and IPv6 in your VPC for secure and easy access to resources and applications.</a:t>
            </a:r>
            <a:endParaRPr lang="en-US" sz="1846"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VPC"/>
          <p:cNvPicPr/>
          <p:nvPr/>
        </p:nvPicPr>
        <p:blipFill>
          <a:blip r:embed="rId4">
            <a:extLst>
              <a:ext uri="{28A0092B-C50C-407E-A947-70E740481C1C}">
                <a14:useLocalDpi xmlns:a14="http://schemas.microsoft.com/office/drawing/2010/main" val="0"/>
              </a:ext>
            </a:extLst>
          </a:blip>
          <a:srcRect/>
          <a:stretch>
            <a:fillRect/>
          </a:stretch>
        </p:blipFill>
        <p:spPr bwMode="auto">
          <a:xfrm>
            <a:off x="5848886" y="4648514"/>
            <a:ext cx="3175000" cy="1438910"/>
          </a:xfrm>
          <a:prstGeom prst="rect">
            <a:avLst/>
          </a:prstGeom>
          <a:noFill/>
          <a:ln>
            <a:noFill/>
          </a:ln>
        </p:spPr>
      </p:pic>
    </p:spTree>
    <p:extLst>
      <p:ext uri="{BB962C8B-B14F-4D97-AF65-F5344CB8AC3E}">
        <p14:creationId xmlns:p14="http://schemas.microsoft.com/office/powerpoint/2010/main" val="2431133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40674" y="263525"/>
            <a:ext cx="8229600" cy="804863"/>
          </a:xfrm>
        </p:spPr>
        <p:txBody>
          <a:bodyPr vert="horz" lIns="84406" tIns="42203" rIns="84406" bIns="42203" rtlCol="0" anchor="ctr">
            <a:noAutofit/>
          </a:bodyPr>
          <a:lstStyle/>
          <a:p>
            <a:r>
              <a:rPr lang="en-US" sz="2000" dirty="0"/>
              <a:t>9.1: Amazon VPC</a:t>
            </a:r>
            <a:br>
              <a:rPr lang="en-US" sz="2000" dirty="0"/>
            </a:br>
            <a:r>
              <a:rPr lang="en-US" altLang="en-US" sz="2000" b="1" dirty="0"/>
              <a:t>Amazon VPC(</a:t>
            </a:r>
            <a:r>
              <a:rPr lang="en-US" sz="2000" dirty="0"/>
              <a:t>Virtual Private Cloud)</a:t>
            </a:r>
            <a:endParaRPr lang="en-US" altLang="en-US" sz="2000" b="1" dirty="0"/>
          </a:p>
        </p:txBody>
      </p:sp>
      <p:sp>
        <p:nvSpPr>
          <p:cNvPr id="45059" name="Content Placeholder 2"/>
          <p:cNvSpPr>
            <a:spLocks noGrp="1"/>
          </p:cNvSpPr>
          <p:nvPr>
            <p:ph idx="4294967295"/>
          </p:nvPr>
        </p:nvSpPr>
        <p:spPr>
          <a:xfrm>
            <a:off x="870858" y="1312497"/>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One can easily customize the network configuration for your Amazon VPC. </a:t>
            </a:r>
          </a:p>
          <a:p>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1222872" y="1953532"/>
            <a:ext cx="6665205" cy="3537265"/>
          </a:xfrm>
          <a:prstGeom prst="rect">
            <a:avLst/>
          </a:prstGeom>
          <a:noFill/>
          <a:ln>
            <a:noFill/>
          </a:ln>
        </p:spPr>
      </p:pic>
    </p:spTree>
    <p:extLst>
      <p:ext uri="{BB962C8B-B14F-4D97-AF65-F5344CB8AC3E}">
        <p14:creationId xmlns:p14="http://schemas.microsoft.com/office/powerpoint/2010/main" val="3202042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06610" y="278039"/>
            <a:ext cx="8229600" cy="804863"/>
          </a:xfrm>
        </p:spPr>
        <p:txBody>
          <a:bodyPr vert="horz" lIns="84406" tIns="42203" rIns="84406" bIns="42203" rtlCol="0" anchor="ctr">
            <a:noAutofit/>
          </a:bodyPr>
          <a:lstStyle/>
          <a:p>
            <a:r>
              <a:rPr lang="en-US" sz="2000" dirty="0"/>
              <a:t>9.1: Amazon VPC</a:t>
            </a:r>
            <a:br>
              <a:rPr lang="en-US" sz="2000" dirty="0"/>
            </a:br>
            <a:r>
              <a:rPr lang="en-US" altLang="en-US" sz="2000" b="1" dirty="0"/>
              <a:t>Amazon VPC(</a:t>
            </a:r>
            <a:r>
              <a:rPr lang="en-US" sz="2000" dirty="0"/>
              <a:t>Virtual Private Cloud)</a:t>
            </a:r>
            <a:endParaRPr lang="en-US" altLang="en-US" sz="2000" b="1" dirty="0"/>
          </a:p>
        </p:txBody>
      </p:sp>
      <p:pic>
        <p:nvPicPr>
          <p:cNvPr id="7" name="Content Placeholder 6" descr="Image result for amazon VPC"/>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041264" y="1439985"/>
            <a:ext cx="6808788" cy="4178300"/>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VPC"/>
          <p:cNvPicPr/>
          <p:nvPr/>
        </p:nvPicPr>
        <p:blipFill>
          <a:blip r:embed="rId5">
            <a:extLst>
              <a:ext uri="{28A0092B-C50C-407E-A947-70E740481C1C}">
                <a14:useLocalDpi xmlns:a14="http://schemas.microsoft.com/office/drawing/2010/main" val="0"/>
              </a:ext>
            </a:extLst>
          </a:blip>
          <a:srcRect/>
          <a:stretch>
            <a:fillRect/>
          </a:stretch>
        </p:blipFill>
        <p:spPr bwMode="auto">
          <a:xfrm>
            <a:off x="6775372" y="5354197"/>
            <a:ext cx="2149361" cy="777293"/>
          </a:xfrm>
          <a:prstGeom prst="rect">
            <a:avLst/>
          </a:prstGeom>
          <a:noFill/>
          <a:ln>
            <a:noFill/>
          </a:ln>
        </p:spPr>
      </p:pic>
    </p:spTree>
    <p:extLst>
      <p:ext uri="{BB962C8B-B14F-4D97-AF65-F5344CB8AC3E}">
        <p14:creationId xmlns:p14="http://schemas.microsoft.com/office/powerpoint/2010/main" val="2253925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sz="2000" dirty="0"/>
              <a:t>4.1: Amazon VPC</a:t>
            </a:r>
            <a:br>
              <a:rPr lang="en-US" sz="2000" dirty="0"/>
            </a:br>
            <a:r>
              <a:rPr lang="en-US" sz="2000" dirty="0"/>
              <a:t>Features and Benefits</a:t>
            </a:r>
          </a:p>
        </p:txBody>
      </p:sp>
      <p:sp>
        <p:nvSpPr>
          <p:cNvPr id="45059" name="Content Placeholder 2"/>
          <p:cNvSpPr>
            <a:spLocks noGrp="1"/>
          </p:cNvSpPr>
          <p:nvPr>
            <p:ph idx="4294967295"/>
          </p:nvPr>
        </p:nvSpPr>
        <p:spPr>
          <a:xfrm>
            <a:off x="725714" y="1439985"/>
            <a:ext cx="7597775" cy="4178300"/>
          </a:xfrm>
        </p:spPr>
        <p:txBody>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Connect directly to the Internet (public subnets)</a:t>
            </a: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Connect to the Internet using Network Address Translation (private subnets) </a:t>
            </a: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Connect securely to your corporate datacenter</a:t>
            </a: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Privately connect to AWS Services without using an Internet gateway, NAT or firewall proxy through a VPC Endpoint.</a:t>
            </a: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Privately connect your internal services across different accounts and VPCs within your own organizations, significantly simplifying your internal network architecture.</a:t>
            </a:r>
          </a:p>
          <a:p>
            <a:pPr>
              <a:buFont typeface="Wingdings" panose="05000000000000000000" pitchFamily="2" charset="2"/>
              <a:buChar char="§"/>
            </a:pPr>
            <a:endParaRPr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VPC"/>
          <p:cNvPicPr/>
          <p:nvPr/>
        </p:nvPicPr>
        <p:blipFill>
          <a:blip r:embed="rId4">
            <a:extLst>
              <a:ext uri="{28A0092B-C50C-407E-A947-70E740481C1C}">
                <a14:useLocalDpi xmlns:a14="http://schemas.microsoft.com/office/drawing/2010/main" val="0"/>
              </a:ext>
            </a:extLst>
          </a:blip>
          <a:srcRect/>
          <a:stretch>
            <a:fillRect/>
          </a:stretch>
        </p:blipFill>
        <p:spPr bwMode="auto">
          <a:xfrm>
            <a:off x="5736268" y="5065235"/>
            <a:ext cx="3175000" cy="1438910"/>
          </a:xfrm>
          <a:prstGeom prst="rect">
            <a:avLst/>
          </a:prstGeom>
          <a:noFill/>
          <a:ln>
            <a:noFill/>
          </a:ln>
        </p:spPr>
      </p:pic>
    </p:spTree>
    <p:extLst>
      <p:ext uri="{BB962C8B-B14F-4D97-AF65-F5344CB8AC3E}">
        <p14:creationId xmlns:p14="http://schemas.microsoft.com/office/powerpoint/2010/main" val="28684966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1B14D358-6BEF-4D20-8195-9F7C7EC20A67}"/>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17938</TotalTime>
  <Words>1599</Words>
  <Application>Microsoft Office PowerPoint</Application>
  <PresentationFormat>On-screen Show (4:3)</PresentationFormat>
  <Paragraphs>228</Paragraphs>
  <Slides>23</Slides>
  <Notes>21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23</vt:i4>
      </vt:variant>
    </vt:vector>
  </HeadingPairs>
  <TitlesOfParts>
    <vt:vector size="37" baseType="lpstr">
      <vt:lpstr>Arial</vt:lpstr>
      <vt:lpstr>Calibri</vt:lpstr>
      <vt:lpstr>Georgia</vt:lpstr>
      <vt:lpstr>Helvetica Light</vt:lpstr>
      <vt:lpstr>Wingdings</vt:lpstr>
      <vt:lpstr>Candara</vt:lpstr>
      <vt:lpstr>ＭＳ Ｐゴシック</vt:lpstr>
      <vt:lpstr>Verdana</vt:lpstr>
      <vt:lpstr>2_Corporate Presentation Template (4x3 - Normal)</vt:lpstr>
      <vt:lpstr>Capgemini 2017_Cover slides</vt:lpstr>
      <vt:lpstr>Section slides</vt:lpstr>
      <vt:lpstr>Content Layouts</vt:lpstr>
      <vt:lpstr>Content and Image Layouts</vt:lpstr>
      <vt:lpstr>think-cell Slide</vt:lpstr>
      <vt:lpstr>AWS Networking Services </vt:lpstr>
      <vt:lpstr>Lesson Objectives</vt:lpstr>
      <vt:lpstr>9.1: Amazon VPC AWS Networking and Content Delivery</vt:lpstr>
      <vt:lpstr>9.1: Amazon VPC Amazon Networking Services</vt:lpstr>
      <vt:lpstr>9.1: Amazon VPC AWS Networking Services</vt:lpstr>
      <vt:lpstr>9.1: Amazon VPC Amazon VPC(Virtual Private Cloud)</vt:lpstr>
      <vt:lpstr>9.1: Amazon VPC Amazon VPC(Virtual Private Cloud)</vt:lpstr>
      <vt:lpstr>9.1: Amazon VPC Amazon VPC(Virtual Private Cloud)</vt:lpstr>
      <vt:lpstr>4.1: Amazon VPC Features and Benefits</vt:lpstr>
      <vt:lpstr>9.1: Amazon VPC Amazon VPC implementation</vt:lpstr>
      <vt:lpstr>9.1: Amazon VPC Amazon VPC implementation</vt:lpstr>
      <vt:lpstr>9.1: Amazon VPC Demo</vt:lpstr>
      <vt:lpstr>9.2: Amazon Route 53 Amazon Route 53</vt:lpstr>
      <vt:lpstr> 4.2: Amazon Route 53 Amazon Route 53 </vt:lpstr>
      <vt:lpstr> 9.3: AWS Direct connect AWS Direct connect </vt:lpstr>
      <vt:lpstr> 9.3: AWS Direct connect AWS Direct connect </vt:lpstr>
      <vt:lpstr> 9.3: AWS Direct connect AWS Direct connect component </vt:lpstr>
      <vt:lpstr> 9.4: Amazon cloudfront Amazon CloudFront </vt:lpstr>
      <vt:lpstr> 9.4: Amazon cloudfront Benefits of Cloudfront </vt:lpstr>
      <vt:lpstr> 9.4: Amazon cloudfront Benefits of Cloudfront </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Networking Service</dc:title>
  <dc:creator>iGATE</dc:creator>
  <cp:lastModifiedBy>shankar</cp:lastModifiedBy>
  <cp:revision>412</cp:revision>
  <dcterms:created xsi:type="dcterms:W3CDTF">2012-05-18T02:59:15Z</dcterms:created>
  <dcterms:modified xsi:type="dcterms:W3CDTF">2018-06-14T10:05:24Z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